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0"/>
  </p:notesMasterIdLst>
  <p:handoutMasterIdLst>
    <p:handoutMasterId r:id="rId21"/>
  </p:handoutMasterIdLst>
  <p:sldIdLst>
    <p:sldId id="256" r:id="rId6"/>
    <p:sldId id="257" r:id="rId7"/>
    <p:sldId id="271" r:id="rId8"/>
    <p:sldId id="264" r:id="rId9"/>
    <p:sldId id="265" r:id="rId10"/>
    <p:sldId id="272" r:id="rId11"/>
    <p:sldId id="267" r:id="rId12"/>
    <p:sldId id="273" r:id="rId13"/>
    <p:sldId id="266" r:id="rId14"/>
    <p:sldId id="274" r:id="rId15"/>
    <p:sldId id="268" r:id="rId16"/>
    <p:sldId id="275" r:id="rId17"/>
    <p:sldId id="269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3E60"/>
    <a:srgbClr val="96C73F"/>
    <a:srgbClr val="F68626"/>
    <a:srgbClr val="C9E8FB"/>
    <a:srgbClr val="3DABEF"/>
    <a:srgbClr val="CAE8FA"/>
    <a:srgbClr val="D4EDFC"/>
    <a:srgbClr val="6C2B5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94276A-6E0B-4CB3-B06C-67C708BF652C}" v="909" dt="2020-03-13T14:20:25.708"/>
    <p1510:client id="{F8B5045F-0ADE-422D-88C4-F3246A7CC69E}" v="679" dt="2020-03-13T13:01:36.0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839674E-90B1-4005-A5F7-A0E05133CC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9B8952-8848-4F5B-ADBD-3015F711CDF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97259E-F930-4D0D-B287-3B9F1ED0D371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F0229B-6F15-49AB-AB6C-67EDC117814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B51A35-DEFF-441E-A4E4-22A8BA8EB3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AED996-5AED-4CA7-9C61-96338DC10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4687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7CC477-6031-4630-8354-2F96B6F9C1F9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33413-7E80-4D40-896A-FC4AD692A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0610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33413-7E80-4D40-896A-FC4AD692A1F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929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3.wdp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4.wdp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hyperlink" Target="mailto:dklein@marketlauncher.com" TargetMode="External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4" Type="http://schemas.openxmlformats.org/officeDocument/2006/relationships/hyperlink" Target="mailto:dklein@marketlauncher.com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A0F9AB-B54F-4E36-943B-034F585C3071}"/>
              </a:ext>
            </a:extLst>
          </p:cNvPr>
          <p:cNvSpPr/>
          <p:nvPr userDrawn="1"/>
        </p:nvSpPr>
        <p:spPr>
          <a:xfrm>
            <a:off x="-21411" y="-1378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426998-AE06-4456-8409-A602F60E06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757"/>
          <a:stretch/>
        </p:blipFill>
        <p:spPr>
          <a:xfrm>
            <a:off x="9656615" y="4717057"/>
            <a:ext cx="2324825" cy="170275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F319561-9C18-4833-B02C-EE9AB5126121}"/>
              </a:ext>
            </a:extLst>
          </p:cNvPr>
          <p:cNvSpPr/>
          <p:nvPr userDrawn="1"/>
        </p:nvSpPr>
        <p:spPr>
          <a:xfrm>
            <a:off x="1333500" y="3148901"/>
            <a:ext cx="83231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0">
                <a:solidFill>
                  <a:schemeClr val="tx2"/>
                </a:solidFill>
                <a:effectLst/>
                <a:latin typeface="Roboto Slab" pitchFamily="2" charset="0"/>
                <a:ea typeface="Roboto Slab" pitchFamily="2" charset="0"/>
              </a:rPr>
              <a:t>What To Do When Unforeseen Events Affect Your Lead Pipeline</a:t>
            </a:r>
            <a:endParaRPr lang="en-US" sz="3200">
              <a:solidFill>
                <a:schemeClr val="tx2"/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79753C-E80A-43AE-8752-3F641E2BB017}"/>
              </a:ext>
            </a:extLst>
          </p:cNvPr>
          <p:cNvSpPr/>
          <p:nvPr userDrawn="1"/>
        </p:nvSpPr>
        <p:spPr>
          <a:xfrm>
            <a:off x="1333500" y="4303620"/>
            <a:ext cx="77753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i="1">
                <a:solidFill>
                  <a:srgbClr val="0A3E60"/>
                </a:solidFill>
                <a:effectLst/>
                <a:latin typeface="Roboto" panose="02000000000000000000" pitchFamily="2" charset="0"/>
              </a:rPr>
              <a:t>The Diamond Approach to a last minute lead generation strategy</a:t>
            </a:r>
            <a:endParaRPr lang="en-US" sz="2000" i="1">
              <a:solidFill>
                <a:srgbClr val="0A3E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AF9673-5F97-42DA-87A6-112B3135E46D}"/>
              </a:ext>
            </a:extLst>
          </p:cNvPr>
          <p:cNvSpPr txBox="1"/>
          <p:nvPr userDrawn="1"/>
        </p:nvSpPr>
        <p:spPr>
          <a:xfrm>
            <a:off x="7966363" y="775151"/>
            <a:ext cx="40212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err="1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MarketLauncher</a:t>
            </a:r>
            <a:r>
              <a:rPr lang="en-US" sz="1600" b="1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, Inc.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547F54AD-AAED-466E-A88C-6D961B802DC9}"/>
              </a:ext>
            </a:extLst>
          </p:cNvPr>
          <p:cNvSpPr/>
          <p:nvPr userDrawn="1"/>
        </p:nvSpPr>
        <p:spPr>
          <a:xfrm rot="18968757">
            <a:off x="-1476549" y="-368086"/>
            <a:ext cx="4613493" cy="2286474"/>
          </a:xfrm>
          <a:prstGeom prst="triangle">
            <a:avLst>
              <a:gd name="adj" fmla="val 4831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DB28F77-BD8F-4025-BB6C-970183A3ED40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333500" y="952602"/>
            <a:ext cx="6428508" cy="25947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9C33E892-52C0-4CB6-90D4-6DDE38C24805}"/>
              </a:ext>
            </a:extLst>
          </p:cNvPr>
          <p:cNvSpPr/>
          <p:nvPr userDrawn="1"/>
        </p:nvSpPr>
        <p:spPr>
          <a:xfrm rot="10800000">
            <a:off x="-21410" y="1378"/>
            <a:ext cx="1539240" cy="1905000"/>
          </a:xfrm>
          <a:prstGeom prst="triangle">
            <a:avLst>
              <a:gd name="adj" fmla="val 13628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153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e Sol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963CB0-F553-48F7-8CD6-1F023CA5533F}"/>
              </a:ext>
            </a:extLst>
          </p:cNvPr>
          <p:cNvSpPr/>
          <p:nvPr userDrawn="1"/>
        </p:nvSpPr>
        <p:spPr>
          <a:xfrm>
            <a:off x="-35061" y="0"/>
            <a:ext cx="12227061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701D1AF-C071-4E8A-997A-CEF5BDC925BB}"/>
              </a:ext>
            </a:extLst>
          </p:cNvPr>
          <p:cNvSpPr txBox="1">
            <a:spLocks/>
          </p:cNvSpPr>
          <p:nvPr userDrawn="1"/>
        </p:nvSpPr>
        <p:spPr>
          <a:xfrm>
            <a:off x="4369632" y="337889"/>
            <a:ext cx="3066729" cy="5790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ts val="4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kern="1200" spc="-80" baseline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pPr algn="ctr"/>
            <a:r>
              <a:rPr lang="en-US" sz="2700" b="1">
                <a:solidFill>
                  <a:schemeClr val="tx2"/>
                </a:solidFill>
                <a:latin typeface="Roboto slab" pitchFamily="2" charset="0"/>
                <a:ea typeface="Roboto slab" pitchFamily="2" charset="0"/>
              </a:rPr>
              <a:t>Messaging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2A0FC23-1268-43F9-B9F8-90EDB396C646}"/>
              </a:ext>
            </a:extLst>
          </p:cNvPr>
          <p:cNvCxnSpPr>
            <a:cxnSpLocks/>
          </p:cNvCxnSpPr>
          <p:nvPr userDrawn="1"/>
        </p:nvCxnSpPr>
        <p:spPr>
          <a:xfrm>
            <a:off x="3865861" y="1081068"/>
            <a:ext cx="4074273" cy="0"/>
          </a:xfrm>
          <a:prstGeom prst="line">
            <a:avLst/>
          </a:prstGeom>
          <a:ln w="19050">
            <a:solidFill>
              <a:srgbClr val="9ACB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F001849F-2B1E-4C80-B574-B568D0AFAE76}"/>
              </a:ext>
            </a:extLst>
          </p:cNvPr>
          <p:cNvSpPr/>
          <p:nvPr userDrawn="1"/>
        </p:nvSpPr>
        <p:spPr>
          <a:xfrm>
            <a:off x="1037065" y="1640697"/>
            <a:ext cx="5154186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300" b="1" i="0" kern="1200">
                <a:solidFill>
                  <a:schemeClr val="tx2"/>
                </a:solidFill>
                <a:effectLst/>
                <a:latin typeface="Roboto "/>
                <a:ea typeface="+mn-ea"/>
                <a:cs typeface="+mn-cs"/>
              </a:rPr>
              <a:t>Make it Relevant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b="0" i="0" kern="1200">
              <a:solidFill>
                <a:schemeClr val="tx2"/>
              </a:solidFill>
              <a:effectLst/>
              <a:latin typeface="Roboto "/>
              <a:ea typeface="+mn-ea"/>
              <a:cs typeface="+mn-cs"/>
            </a:endParaRPr>
          </a:p>
          <a:p>
            <a:pPr marL="457200" lvl="1" indent="-285750">
              <a:buFont typeface="Arial" panose="020B0604020202020204" pitchFamily="34" charset="0"/>
              <a:buChar char="•"/>
            </a:pPr>
            <a:r>
              <a:rPr lang="en-US" sz="1300" b="0" i="0" kern="1200">
                <a:solidFill>
                  <a:schemeClr val="tx2"/>
                </a:solidFill>
                <a:effectLst/>
                <a:latin typeface="Roboto "/>
                <a:ea typeface="+mn-ea"/>
                <a:cs typeface="+mn-cs"/>
              </a:rPr>
              <a:t>Invest some time on research to identify key initiatives at companies you are targeting. Then adapt your brand voice to specific buyers and their needs</a:t>
            </a:r>
          </a:p>
          <a:p>
            <a:pPr marL="457200" lvl="1" indent="-285750">
              <a:buFont typeface="Arial" panose="020B0604020202020204" pitchFamily="34" charset="0"/>
              <a:buChar char="•"/>
            </a:pPr>
            <a:endParaRPr lang="en-US" sz="1300" b="0" i="0" kern="1200">
              <a:solidFill>
                <a:schemeClr val="tx2"/>
              </a:solidFill>
              <a:effectLst/>
              <a:latin typeface="Roboto "/>
              <a:ea typeface="+mn-ea"/>
              <a:cs typeface="+mn-cs"/>
            </a:endParaRPr>
          </a:p>
          <a:p>
            <a:pPr marL="45720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300" b="0" i="0" kern="1200">
                <a:solidFill>
                  <a:schemeClr val="tx2"/>
                </a:solidFill>
                <a:effectLst/>
                <a:latin typeface="Roboto "/>
                <a:ea typeface="+mn-ea"/>
                <a:cs typeface="+mn-cs"/>
              </a:rPr>
              <a:t>Rather than focusing on the benefits of your offering, speak to pain points, challenges, and how you can help them do their job better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300" b="0" i="0" kern="1200">
              <a:solidFill>
                <a:schemeClr val="tx2"/>
              </a:solidFill>
              <a:effectLst/>
              <a:latin typeface="Roboto 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300" b="0" i="0" kern="1200">
              <a:solidFill>
                <a:schemeClr val="tx2"/>
              </a:solidFill>
              <a:effectLst/>
              <a:latin typeface="Roboto 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300" b="1" i="0" kern="1200">
                <a:solidFill>
                  <a:schemeClr val="tx2"/>
                </a:solidFill>
                <a:effectLst/>
                <a:latin typeface="Roboto "/>
                <a:ea typeface="+mn-ea"/>
                <a:cs typeface="+mn-cs"/>
              </a:rPr>
              <a:t>Arm Your Team with Strong Communication Tools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b="0" i="0" kern="1200">
              <a:solidFill>
                <a:schemeClr val="tx2"/>
              </a:solidFill>
              <a:effectLst/>
              <a:latin typeface="Roboto "/>
              <a:ea typeface="+mn-ea"/>
              <a:cs typeface="+mn-cs"/>
            </a:endParaRPr>
          </a:p>
          <a:p>
            <a:pPr marL="457200" indent="-285750">
              <a:buFont typeface="Arial" panose="020B0604020202020204" pitchFamily="34" charset="0"/>
              <a:buChar char="•"/>
            </a:pPr>
            <a:r>
              <a:rPr lang="en-US" sz="1300" b="0" i="0" kern="1200">
                <a:solidFill>
                  <a:schemeClr val="tx2"/>
                </a:solidFill>
                <a:effectLst/>
                <a:latin typeface="Roboto "/>
                <a:ea typeface="+mn-ea"/>
                <a:cs typeface="+mn-cs"/>
              </a:rPr>
              <a:t>Get your team aligned on how to speak to decision makers and tell your brand story across the buyers' journey</a:t>
            </a:r>
          </a:p>
          <a:p>
            <a:pPr marL="457200" indent="0">
              <a:buFont typeface="Arial" panose="020B0604020202020204" pitchFamily="34" charset="0"/>
              <a:buNone/>
            </a:pPr>
            <a:endParaRPr lang="en-US" sz="1300" b="0" i="0" kern="1200">
              <a:solidFill>
                <a:schemeClr val="tx2"/>
              </a:solidFill>
              <a:effectLst/>
              <a:latin typeface="Roboto "/>
              <a:ea typeface="+mn-ea"/>
              <a:cs typeface="+mn-cs"/>
            </a:endParaRPr>
          </a:p>
          <a:p>
            <a:pPr marL="457200" lvl="1" indent="-285750">
              <a:buFont typeface="Arial" panose="020B0604020202020204" pitchFamily="34" charset="0"/>
              <a:buChar char="•"/>
            </a:pPr>
            <a:r>
              <a:rPr lang="en-US" sz="1300" b="0" i="0" kern="1200">
                <a:solidFill>
                  <a:schemeClr val="tx2"/>
                </a:solidFill>
                <a:effectLst/>
                <a:latin typeface="Roboto "/>
                <a:ea typeface="+mn-ea"/>
                <a:cs typeface="+mn-cs"/>
              </a:rPr>
              <a:t>Prepare email sequences and templates in your CRM that can be personalized for audience segments and lifecycle stage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500" b="0" i="0" kern="1200">
              <a:solidFill>
                <a:schemeClr val="tx2"/>
              </a:solidFill>
              <a:effectLst/>
              <a:latin typeface="Roboto "/>
              <a:ea typeface="+mn-ea"/>
              <a:cs typeface="+mn-cs"/>
            </a:endParaRP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F9AB9F09-EB5E-402F-84F7-9D7EC7C644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58"/>
          <a:stretch/>
        </p:blipFill>
        <p:spPr>
          <a:xfrm>
            <a:off x="307762" y="314028"/>
            <a:ext cx="729302" cy="60292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F316C29-6260-4292-B229-28813EB3B64F}"/>
              </a:ext>
            </a:extLst>
          </p:cNvPr>
          <p:cNvSpPr/>
          <p:nvPr userDrawn="1"/>
        </p:nvSpPr>
        <p:spPr>
          <a:xfrm>
            <a:off x="394368" y="6400412"/>
            <a:ext cx="318703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marketlauncher.com</a:t>
            </a:r>
          </a:p>
        </p:txBody>
      </p:sp>
      <p:pic>
        <p:nvPicPr>
          <p:cNvPr id="5" name="Picture 4" descr="A picture containing toy, motorcycle&#10;&#10;Description automatically generated">
            <a:extLst>
              <a:ext uri="{FF2B5EF4-FFF2-40B4-BE49-F238E27FC236}">
                <a16:creationId xmlns:a16="http://schemas.microsoft.com/office/drawing/2014/main" id="{B96CD085-7379-4781-9815-6011EFA206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381" y="141549"/>
            <a:ext cx="7015975" cy="701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430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he Sol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3B68E8B-38A5-4E08-AD0F-73B9D18A3BF4}"/>
              </a:ext>
            </a:extLst>
          </p:cNvPr>
          <p:cNvSpPr/>
          <p:nvPr userDrawn="1"/>
        </p:nvSpPr>
        <p:spPr>
          <a:xfrm>
            <a:off x="-35061" y="0"/>
            <a:ext cx="12227061" cy="6858000"/>
          </a:xfrm>
          <a:prstGeom prst="rect">
            <a:avLst/>
          </a:prstGeom>
          <a:solidFill>
            <a:srgbClr val="C9E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701D1AF-C071-4E8A-997A-CEF5BDC925BB}"/>
              </a:ext>
            </a:extLst>
          </p:cNvPr>
          <p:cNvSpPr txBox="1">
            <a:spLocks/>
          </p:cNvSpPr>
          <p:nvPr userDrawn="1"/>
        </p:nvSpPr>
        <p:spPr>
          <a:xfrm>
            <a:off x="4369632" y="337889"/>
            <a:ext cx="3066729" cy="5790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ts val="4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kern="1200" spc="-80" baseline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pPr algn="ctr"/>
            <a:r>
              <a:rPr lang="en-US" sz="2700" b="1">
                <a:solidFill>
                  <a:schemeClr val="tx2"/>
                </a:solidFill>
                <a:latin typeface="Roboto slab" pitchFamily="2" charset="0"/>
                <a:ea typeface="Roboto slab" pitchFamily="2" charset="0"/>
              </a:rPr>
              <a:t>Reporting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2A0FC23-1268-43F9-B9F8-90EDB396C646}"/>
              </a:ext>
            </a:extLst>
          </p:cNvPr>
          <p:cNvCxnSpPr>
            <a:cxnSpLocks/>
          </p:cNvCxnSpPr>
          <p:nvPr userDrawn="1"/>
        </p:nvCxnSpPr>
        <p:spPr>
          <a:xfrm>
            <a:off x="3865861" y="1081068"/>
            <a:ext cx="4074273" cy="0"/>
          </a:xfrm>
          <a:prstGeom prst="line">
            <a:avLst/>
          </a:prstGeom>
          <a:ln w="19050">
            <a:solidFill>
              <a:srgbClr val="9ACB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F001849F-2B1E-4C80-B574-B568D0AFAE76}"/>
              </a:ext>
            </a:extLst>
          </p:cNvPr>
          <p:cNvSpPr/>
          <p:nvPr userDrawn="1"/>
        </p:nvSpPr>
        <p:spPr>
          <a:xfrm>
            <a:off x="6257926" y="1572865"/>
            <a:ext cx="48768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300" b="1" i="0" kern="1200">
                <a:solidFill>
                  <a:schemeClr val="tx2"/>
                </a:solidFill>
                <a:effectLst/>
                <a:latin typeface="Roboto "/>
                <a:ea typeface="+mn-ea"/>
                <a:cs typeface="+mn-cs"/>
              </a:rPr>
              <a:t>Use Data to Increase Productivity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b="0" i="0" kern="1200">
              <a:solidFill>
                <a:schemeClr val="tx2"/>
              </a:solidFill>
              <a:effectLst/>
              <a:latin typeface="Roboto "/>
              <a:ea typeface="+mn-ea"/>
              <a:cs typeface="+mn-cs"/>
            </a:endParaRPr>
          </a:p>
          <a:p>
            <a:pPr marL="457200" lvl="1" indent="-285750">
              <a:buFont typeface="Arial" panose="020B0604020202020204" pitchFamily="34" charset="0"/>
              <a:buChar char="•"/>
            </a:pPr>
            <a:r>
              <a:rPr lang="en-US" sz="1300" b="0" i="0" kern="1200">
                <a:solidFill>
                  <a:schemeClr val="tx2"/>
                </a:solidFill>
                <a:effectLst/>
                <a:latin typeface="Roboto "/>
                <a:ea typeface="+mn-ea"/>
                <a:cs typeface="+mn-cs"/>
              </a:rPr>
              <a:t>Productivity trackers, real-time dashboards, deal pipelines, and analysis report templates should be used in tandem to identify where you are getting traction and where you need to pivot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300" b="0" i="0" kern="1200">
              <a:solidFill>
                <a:schemeClr val="tx2"/>
              </a:solidFill>
              <a:effectLst/>
              <a:latin typeface="Roboto 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300" b="1" i="0" kern="1200">
                <a:solidFill>
                  <a:schemeClr val="tx2"/>
                </a:solidFill>
                <a:effectLst/>
                <a:latin typeface="Roboto "/>
                <a:ea typeface="+mn-ea"/>
                <a:cs typeface="+mn-cs"/>
              </a:rPr>
              <a:t>Build Market Insights from Every Interaction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b="0" i="0" kern="1200">
              <a:solidFill>
                <a:schemeClr val="tx2"/>
              </a:solidFill>
              <a:effectLst/>
              <a:latin typeface="Roboto "/>
              <a:ea typeface="+mn-ea"/>
              <a:cs typeface="+mn-cs"/>
            </a:endParaRPr>
          </a:p>
          <a:p>
            <a:pPr marL="457200" lvl="1" indent="-285750">
              <a:buFont typeface="Arial" panose="020B0604020202020204" pitchFamily="34" charset="0"/>
              <a:buChar char="•"/>
            </a:pPr>
            <a:r>
              <a:rPr lang="en-US" sz="1300" b="0" i="0" kern="1200">
                <a:solidFill>
                  <a:schemeClr val="tx2"/>
                </a:solidFill>
                <a:effectLst/>
                <a:latin typeface="Roboto "/>
                <a:ea typeface="+mn-ea"/>
                <a:cs typeface="+mn-cs"/>
              </a:rPr>
              <a:t>Document conversations in granular detail and note when leads progress from engagement to meeting to proposal to closed</a:t>
            </a:r>
          </a:p>
          <a:p>
            <a:pPr marL="457200" lvl="1" indent="-285750">
              <a:buFont typeface="Arial" panose="020B0604020202020204" pitchFamily="34" charset="0"/>
              <a:buChar char="•"/>
            </a:pPr>
            <a:endParaRPr lang="en-US" sz="1300" b="0" i="0" kern="1200">
              <a:solidFill>
                <a:schemeClr val="tx2"/>
              </a:solidFill>
              <a:effectLst/>
              <a:latin typeface="Roboto "/>
              <a:ea typeface="+mn-ea"/>
              <a:cs typeface="+mn-cs"/>
            </a:endParaRPr>
          </a:p>
          <a:p>
            <a:pPr marL="457200" lvl="1" indent="-285750">
              <a:buFont typeface="Arial" panose="020B0604020202020204" pitchFamily="34" charset="0"/>
              <a:buChar char="•"/>
            </a:pPr>
            <a:r>
              <a:rPr lang="en-US" sz="1300" b="0" i="0" kern="1200">
                <a:solidFill>
                  <a:schemeClr val="tx2"/>
                </a:solidFill>
                <a:effectLst/>
                <a:latin typeface="Roboto "/>
                <a:ea typeface="+mn-ea"/>
                <a:cs typeface="+mn-cs"/>
              </a:rPr>
              <a:t>Look for patterns across verticals and buyer lifecycle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300" b="0" i="0" kern="1200">
              <a:solidFill>
                <a:schemeClr val="tx2"/>
              </a:solidFill>
              <a:effectLst/>
              <a:latin typeface="Roboto 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300" b="1" i="0" kern="1200">
                <a:solidFill>
                  <a:schemeClr val="tx2"/>
                </a:solidFill>
                <a:effectLst/>
                <a:latin typeface="Roboto "/>
                <a:ea typeface="+mn-ea"/>
                <a:cs typeface="+mn-cs"/>
              </a:rPr>
              <a:t>Give More Visibility to Stakeholders</a:t>
            </a:r>
          </a:p>
          <a:p>
            <a:pPr marL="457200" lvl="1" indent="-285750">
              <a:buFont typeface="Arial" panose="020B0604020202020204" pitchFamily="34" charset="0"/>
              <a:buChar char="•"/>
            </a:pPr>
            <a:endParaRPr lang="en-US" sz="1300" b="0" i="0" kern="1200">
              <a:solidFill>
                <a:schemeClr val="tx2"/>
              </a:solidFill>
              <a:effectLst/>
              <a:latin typeface="Roboto "/>
              <a:ea typeface="+mn-ea"/>
              <a:cs typeface="+mn-cs"/>
            </a:endParaRPr>
          </a:p>
          <a:p>
            <a:pPr marL="457200" lvl="1" indent="-285750">
              <a:buFont typeface="Arial" panose="020B0604020202020204" pitchFamily="34" charset="0"/>
              <a:buChar char="•"/>
            </a:pPr>
            <a:r>
              <a:rPr lang="en-US" sz="1300" b="0" i="0" kern="1200">
                <a:solidFill>
                  <a:schemeClr val="tx2"/>
                </a:solidFill>
                <a:effectLst/>
                <a:latin typeface="Roboto "/>
                <a:ea typeface="+mn-ea"/>
                <a:cs typeface="+mn-cs"/>
              </a:rPr>
              <a:t>Create reports for individual visibility for sales reps and a birds-eye-view for leaders</a:t>
            </a:r>
          </a:p>
          <a:p>
            <a:pPr marL="457200" lvl="1" indent="-285750">
              <a:buFont typeface="Arial" panose="020B0604020202020204" pitchFamily="34" charset="0"/>
              <a:buChar char="•"/>
            </a:pPr>
            <a:endParaRPr lang="en-US" sz="1300" b="0" i="0" kern="1200">
              <a:solidFill>
                <a:schemeClr val="tx2"/>
              </a:solidFill>
              <a:effectLst/>
              <a:latin typeface="Roboto "/>
              <a:ea typeface="+mn-ea"/>
              <a:cs typeface="+mn-cs"/>
            </a:endParaRPr>
          </a:p>
          <a:p>
            <a:pPr marL="457200" lvl="1" indent="-285750">
              <a:buFont typeface="Arial" panose="020B0604020202020204" pitchFamily="34" charset="0"/>
              <a:buChar char="•"/>
            </a:pPr>
            <a:r>
              <a:rPr lang="en-US" sz="1300" b="0" i="0" kern="1200">
                <a:solidFill>
                  <a:schemeClr val="tx2"/>
                </a:solidFill>
                <a:effectLst/>
                <a:latin typeface="Roboto "/>
                <a:ea typeface="+mn-ea"/>
                <a:cs typeface="+mn-cs"/>
              </a:rPr>
              <a:t>Keep everyone focused and accountable for their role in driving success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18885D3C-932D-4B18-9646-9097C40D62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58"/>
          <a:stretch/>
        </p:blipFill>
        <p:spPr>
          <a:xfrm>
            <a:off x="307762" y="314028"/>
            <a:ext cx="729302" cy="60292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45496B4-8318-4374-918F-36C4CCD5F0B4}"/>
              </a:ext>
            </a:extLst>
          </p:cNvPr>
          <p:cNvSpPr/>
          <p:nvPr userDrawn="1"/>
        </p:nvSpPr>
        <p:spPr>
          <a:xfrm>
            <a:off x="394368" y="6400412"/>
            <a:ext cx="318703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marketlauncher.com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3B8D12E0-F799-4082-9DD5-0828173F66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2" y="514349"/>
            <a:ext cx="6516379" cy="651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10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he Sol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3B68E8B-38A5-4E08-AD0F-73B9D18A3BF4}"/>
              </a:ext>
            </a:extLst>
          </p:cNvPr>
          <p:cNvSpPr/>
          <p:nvPr userDrawn="1"/>
        </p:nvSpPr>
        <p:spPr>
          <a:xfrm>
            <a:off x="-35061" y="0"/>
            <a:ext cx="12227061" cy="6858000"/>
          </a:xfrm>
          <a:prstGeom prst="rect">
            <a:avLst/>
          </a:prstGeom>
          <a:solidFill>
            <a:srgbClr val="C9E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18885D3C-932D-4B18-9646-9097C40D62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58"/>
          <a:stretch/>
        </p:blipFill>
        <p:spPr>
          <a:xfrm>
            <a:off x="307762" y="314028"/>
            <a:ext cx="729302" cy="60292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45496B4-8318-4374-918F-36C4CCD5F0B4}"/>
              </a:ext>
            </a:extLst>
          </p:cNvPr>
          <p:cNvSpPr/>
          <p:nvPr userDrawn="1"/>
        </p:nvSpPr>
        <p:spPr>
          <a:xfrm>
            <a:off x="394368" y="6400412"/>
            <a:ext cx="318703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marketlauncher.com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8569A1-27C8-43AB-99D0-D05F8859292A}"/>
              </a:ext>
            </a:extLst>
          </p:cNvPr>
          <p:cNvSpPr/>
          <p:nvPr userDrawn="1"/>
        </p:nvSpPr>
        <p:spPr>
          <a:xfrm>
            <a:off x="2047782" y="2600042"/>
            <a:ext cx="80964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kern="1200">
                <a:solidFill>
                  <a:srgbClr val="0A3E60"/>
                </a:solidFill>
                <a:effectLst/>
                <a:latin typeface="Roboto" panose="02000000000000000000"/>
                <a:ea typeface="+mn-ea"/>
                <a:cs typeface="+mn-cs"/>
              </a:rPr>
              <a:t>How can I use real-time reporting to have the greatest impact?</a:t>
            </a:r>
          </a:p>
          <a:p>
            <a:pPr algn="ctr"/>
            <a:endParaRPr lang="en-US" sz="1800" b="1" kern="1200">
              <a:solidFill>
                <a:srgbClr val="0A3E60"/>
              </a:solidFill>
              <a:effectLst/>
              <a:latin typeface="Roboto" panose="02000000000000000000"/>
              <a:ea typeface="+mn-ea"/>
              <a:cs typeface="+mn-cs"/>
            </a:endParaRPr>
          </a:p>
          <a:p>
            <a:pPr algn="ctr"/>
            <a:r>
              <a:rPr lang="en-US" sz="1800" b="1" kern="1200">
                <a:solidFill>
                  <a:srgbClr val="0A3E60"/>
                </a:solidFill>
                <a:effectLst/>
                <a:latin typeface="Roboto" panose="02000000000000000000"/>
                <a:ea typeface="+mn-ea"/>
                <a:cs typeface="+mn-cs"/>
              </a:rPr>
              <a:t>If I want to make sure each of my salespeople are tracking to goal while we work from different locations, what's the best way for me to see this? </a:t>
            </a:r>
            <a:endParaRPr lang="en-US" b="1">
              <a:solidFill>
                <a:srgbClr val="0A3E60"/>
              </a:solidFill>
              <a:latin typeface="Roboto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4183930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st Comparison - 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B83F7E-26DD-44FD-AC11-C4281FBBC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A3E60"/>
                </a:solidFill>
              </a:defRPr>
            </a:lvl1pPr>
          </a:lstStyle>
          <a:p>
            <a:fld id="{961DF6D2-D48F-416F-97BC-DFEE801EDF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701D1AF-C071-4E8A-997A-CEF5BDC925BB}"/>
              </a:ext>
            </a:extLst>
          </p:cNvPr>
          <p:cNvSpPr txBox="1">
            <a:spLocks/>
          </p:cNvSpPr>
          <p:nvPr userDrawn="1"/>
        </p:nvSpPr>
        <p:spPr>
          <a:xfrm>
            <a:off x="2357158" y="205574"/>
            <a:ext cx="7541759" cy="6554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ts val="4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kern="1200" spc="-80" baseline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pPr algn="ctr"/>
            <a:r>
              <a:rPr lang="en-US" sz="2700" b="1">
                <a:solidFill>
                  <a:srgbClr val="0A3E60"/>
                </a:solidFill>
                <a:latin typeface="Roboto slab" pitchFamily="2" charset="0"/>
                <a:ea typeface="Roboto slab" pitchFamily="2" charset="0"/>
              </a:rPr>
              <a:t>Bonus Tips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C620C7B-482E-4198-897D-3596CA33CF75}"/>
              </a:ext>
            </a:extLst>
          </p:cNvPr>
          <p:cNvCxnSpPr>
            <a:cxnSpLocks/>
          </p:cNvCxnSpPr>
          <p:nvPr userDrawn="1"/>
        </p:nvCxnSpPr>
        <p:spPr>
          <a:xfrm>
            <a:off x="4418831" y="963000"/>
            <a:ext cx="3418412" cy="0"/>
          </a:xfrm>
          <a:prstGeom prst="line">
            <a:avLst/>
          </a:prstGeom>
          <a:ln w="19050">
            <a:solidFill>
              <a:srgbClr val="9ACB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57B5A8F3-4958-4B1B-95A9-615D643217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471" y="206477"/>
            <a:ext cx="494945" cy="48178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2B383CC4-500B-4794-A889-69F28008B361}"/>
              </a:ext>
            </a:extLst>
          </p:cNvPr>
          <p:cNvSpPr txBox="1">
            <a:spLocks/>
          </p:cNvSpPr>
          <p:nvPr userDrawn="1"/>
        </p:nvSpPr>
        <p:spPr>
          <a:xfrm>
            <a:off x="563554" y="3128834"/>
            <a:ext cx="3297118" cy="4817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ts val="4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kern="1200" spc="-80" baseline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400" b="1">
                <a:solidFill>
                  <a:srgbClr val="F68626"/>
                </a:solidFill>
              </a:rPr>
              <a:t>Virtual Meetings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43384C3D-4841-497C-B744-13972A650E8E}"/>
              </a:ext>
            </a:extLst>
          </p:cNvPr>
          <p:cNvSpPr txBox="1">
            <a:spLocks/>
          </p:cNvSpPr>
          <p:nvPr userDrawn="1"/>
        </p:nvSpPr>
        <p:spPr>
          <a:xfrm>
            <a:off x="8433434" y="3159635"/>
            <a:ext cx="3080806" cy="4201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ts val="4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kern="1200" spc="-80" baseline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400" b="1">
                <a:solidFill>
                  <a:srgbClr val="F68626"/>
                </a:solidFill>
              </a:rPr>
              <a:t>Virtual Office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4CD5AFFA-620C-45DB-A7AC-C58986A394FF}"/>
              </a:ext>
            </a:extLst>
          </p:cNvPr>
          <p:cNvSpPr txBox="1">
            <a:spLocks/>
          </p:cNvSpPr>
          <p:nvPr userDrawn="1"/>
        </p:nvSpPr>
        <p:spPr>
          <a:xfrm>
            <a:off x="4386794" y="3208166"/>
            <a:ext cx="3418412" cy="4416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ts val="4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kern="1200" spc="-80" baseline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pPr algn="ctr"/>
            <a:r>
              <a:rPr lang="en-US" sz="2400" b="1">
                <a:solidFill>
                  <a:srgbClr val="F68626"/>
                </a:solidFill>
              </a:rPr>
              <a:t>Virtual Proposals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75D5329B-BDD5-4FEC-A276-EE9EB9B47AC2}"/>
              </a:ext>
            </a:extLst>
          </p:cNvPr>
          <p:cNvSpPr txBox="1">
            <a:spLocks/>
          </p:cNvSpPr>
          <p:nvPr userDrawn="1"/>
        </p:nvSpPr>
        <p:spPr>
          <a:xfrm>
            <a:off x="627265" y="3632373"/>
            <a:ext cx="3169696" cy="15174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4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kern="1200" spc="-80" baseline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500" kern="800" spc="0">
                <a:solidFill>
                  <a:srgbClr val="0A3E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Our next “</a:t>
            </a:r>
            <a:r>
              <a:rPr lang="en-US" sz="1500" i="1" kern="800" spc="0">
                <a:solidFill>
                  <a:srgbClr val="0A3E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60-Seconds on Sales Enablement</a:t>
            </a:r>
            <a:r>
              <a:rPr lang="en-US" sz="1500" kern="800" spc="0">
                <a:solidFill>
                  <a:srgbClr val="0A3E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” video will feature our head of Business Development, Dyan Klein, offering tips on how to run an effective video sales meeting.</a:t>
            </a: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sz="1500" kern="800" spc="0">
              <a:solidFill>
                <a:schemeClr val="tx1">
                  <a:lumMod val="50000"/>
                  <a:lumOff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sz="1500" kern="800" spc="0">
              <a:solidFill>
                <a:schemeClr val="tx1">
                  <a:lumMod val="50000"/>
                  <a:lumOff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sz="1500" b="0" kern="800" spc="0">
              <a:solidFill>
                <a:schemeClr val="tx1">
                  <a:lumMod val="50000"/>
                  <a:lumOff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500" kern="800" spc="0">
              <a:solidFill>
                <a:schemeClr val="tx1">
                  <a:lumMod val="50000"/>
                  <a:lumOff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500" kern="800" spc="0">
              <a:solidFill>
                <a:schemeClr val="tx1">
                  <a:lumMod val="50000"/>
                  <a:lumOff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500" kern="800" spc="0">
              <a:solidFill>
                <a:schemeClr val="tx1">
                  <a:lumMod val="50000"/>
                  <a:lumOff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00000"/>
              </a:lnSpc>
            </a:pPr>
            <a:endParaRPr lang="en-US" sz="1500" kern="800" spc="0">
              <a:solidFill>
                <a:schemeClr val="tx1">
                  <a:lumMod val="50000"/>
                  <a:lumOff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00000"/>
              </a:lnSpc>
            </a:pPr>
            <a:r>
              <a:rPr lang="en-US" sz="1500" kern="800" spc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3D781D1-BF09-42BB-8BB2-DB1F6C478949}"/>
              </a:ext>
            </a:extLst>
          </p:cNvPr>
          <p:cNvSpPr/>
          <p:nvPr userDrawn="1"/>
        </p:nvSpPr>
        <p:spPr>
          <a:xfrm>
            <a:off x="2614120" y="1213362"/>
            <a:ext cx="702783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800" b="1" i="0" kern="800" spc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Your selling environment has changed, but your level of engagement doesn’t have to.</a:t>
            </a: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sz="1800" b="0" i="0" kern="800" spc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800" b="0" i="0" kern="800" spc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There is more to come from the </a:t>
            </a:r>
            <a:r>
              <a:rPr lang="en-US" sz="1800" b="0" i="0" kern="800" spc="0" err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MarketLauncher</a:t>
            </a:r>
            <a:r>
              <a:rPr lang="en-US" sz="1800" b="0" i="0" kern="800" spc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team to help you navigate the ever-changing world of B2B prospecting.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3AAD348-1BDF-4397-8D58-A59B2FCFE7FC}"/>
              </a:ext>
            </a:extLst>
          </p:cNvPr>
          <p:cNvSpPr/>
          <p:nvPr userDrawn="1"/>
        </p:nvSpPr>
        <p:spPr>
          <a:xfrm>
            <a:off x="0" y="6160788"/>
            <a:ext cx="12192000" cy="73154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F27BDE8-A3CE-4157-AF9E-775D522029DB}"/>
              </a:ext>
            </a:extLst>
          </p:cNvPr>
          <p:cNvSpPr txBox="1">
            <a:spLocks/>
          </p:cNvSpPr>
          <p:nvPr userDrawn="1"/>
        </p:nvSpPr>
        <p:spPr>
          <a:xfrm>
            <a:off x="4543189" y="3632373"/>
            <a:ext cx="3169696" cy="14704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4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kern="1200" spc="-80" baseline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500" kern="800" spc="0">
                <a:solidFill>
                  <a:srgbClr val="0A3E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 are beginning to test some of the new document automation software tools. The jury is out on a leading contender, but we will share what we learn and our recommendations in a future blog.</a:t>
            </a: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sz="1500" kern="800" spc="0">
              <a:solidFill>
                <a:schemeClr val="tx1">
                  <a:lumMod val="50000"/>
                  <a:lumOff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sz="1500" kern="800" spc="0">
              <a:solidFill>
                <a:schemeClr val="tx1">
                  <a:lumMod val="50000"/>
                  <a:lumOff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sz="1500" b="0" kern="800" spc="0">
              <a:solidFill>
                <a:schemeClr val="tx1">
                  <a:lumMod val="50000"/>
                  <a:lumOff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500" kern="800" spc="0">
              <a:solidFill>
                <a:schemeClr val="tx1">
                  <a:lumMod val="50000"/>
                  <a:lumOff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500" kern="800" spc="0">
              <a:solidFill>
                <a:schemeClr val="tx1">
                  <a:lumMod val="50000"/>
                  <a:lumOff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500" kern="800" spc="0">
              <a:solidFill>
                <a:schemeClr val="tx1">
                  <a:lumMod val="50000"/>
                  <a:lumOff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00000"/>
              </a:lnSpc>
            </a:pPr>
            <a:endParaRPr lang="en-US" sz="1500" kern="800" spc="0">
              <a:solidFill>
                <a:schemeClr val="tx1">
                  <a:lumMod val="50000"/>
                  <a:lumOff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00000"/>
              </a:lnSpc>
            </a:pPr>
            <a:r>
              <a:rPr lang="en-US" sz="1500" kern="800" spc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8C3ABBC3-77FC-4592-B025-FE57005A8CDD}"/>
              </a:ext>
            </a:extLst>
          </p:cNvPr>
          <p:cNvSpPr txBox="1">
            <a:spLocks/>
          </p:cNvSpPr>
          <p:nvPr userDrawn="1"/>
        </p:nvSpPr>
        <p:spPr>
          <a:xfrm>
            <a:off x="8388989" y="3632373"/>
            <a:ext cx="3169696" cy="14704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4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kern="1200" spc="-80" baseline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500" kern="800" spc="0">
                <a:solidFill>
                  <a:srgbClr val="0A3E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ML team has been working virtually for 19 years; before video conferencing, team portals, instant messaging or even mass adoption of email! We’ve learned a lot and are happy to share.</a:t>
            </a: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sz="1500" kern="800" spc="0">
              <a:solidFill>
                <a:schemeClr val="tx1">
                  <a:lumMod val="50000"/>
                  <a:lumOff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sz="1500" kern="800" spc="0">
              <a:solidFill>
                <a:schemeClr val="tx1">
                  <a:lumMod val="50000"/>
                  <a:lumOff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sz="1500" b="0" kern="800" spc="0">
              <a:solidFill>
                <a:schemeClr val="tx1">
                  <a:lumMod val="50000"/>
                  <a:lumOff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500" kern="800" spc="0">
              <a:solidFill>
                <a:schemeClr val="tx1">
                  <a:lumMod val="50000"/>
                  <a:lumOff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500" kern="800" spc="0">
              <a:solidFill>
                <a:schemeClr val="tx1">
                  <a:lumMod val="50000"/>
                  <a:lumOff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500" kern="800" spc="0">
              <a:solidFill>
                <a:schemeClr val="tx1">
                  <a:lumMod val="50000"/>
                  <a:lumOff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00000"/>
              </a:lnSpc>
            </a:pPr>
            <a:endParaRPr lang="en-US" sz="1500" kern="800" spc="0">
              <a:solidFill>
                <a:schemeClr val="tx1">
                  <a:lumMod val="50000"/>
                  <a:lumOff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00000"/>
              </a:lnSpc>
            </a:pPr>
            <a:r>
              <a:rPr lang="en-US" sz="1500" kern="800" spc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F668646-DF4C-4A9C-A9E3-62DCE8E327B2}"/>
              </a:ext>
            </a:extLst>
          </p:cNvPr>
          <p:cNvSpPr/>
          <p:nvPr userDrawn="1"/>
        </p:nvSpPr>
        <p:spPr>
          <a:xfrm>
            <a:off x="394368" y="6400412"/>
            <a:ext cx="318703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marketlauncher.com</a:t>
            </a:r>
          </a:p>
        </p:txBody>
      </p:sp>
    </p:spTree>
    <p:extLst>
      <p:ext uri="{BB962C8B-B14F-4D97-AF65-F5344CB8AC3E}">
        <p14:creationId xmlns:p14="http://schemas.microsoft.com/office/powerpoint/2010/main" val="1722515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bout M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E87F6F7-6AE3-422B-A673-9034EDD0A9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80307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D78DB12-F663-4660-BFE4-73765EC88364}"/>
              </a:ext>
            </a:extLst>
          </p:cNvPr>
          <p:cNvSpPr/>
          <p:nvPr userDrawn="1"/>
        </p:nvSpPr>
        <p:spPr>
          <a:xfrm>
            <a:off x="0" y="0"/>
            <a:ext cx="12368614" cy="6858000"/>
          </a:xfrm>
          <a:prstGeom prst="rect">
            <a:avLst/>
          </a:prstGeom>
          <a:solidFill>
            <a:srgbClr val="0A3E60">
              <a:alpha val="9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6E1BC47-34B7-4ED3-8F35-556999ED60E9}"/>
              </a:ext>
            </a:extLst>
          </p:cNvPr>
          <p:cNvCxnSpPr>
            <a:cxnSpLocks/>
          </p:cNvCxnSpPr>
          <p:nvPr userDrawn="1"/>
        </p:nvCxnSpPr>
        <p:spPr>
          <a:xfrm>
            <a:off x="3678832" y="1180034"/>
            <a:ext cx="4832508" cy="0"/>
          </a:xfrm>
          <a:prstGeom prst="line">
            <a:avLst/>
          </a:prstGeom>
          <a:ln w="19050">
            <a:solidFill>
              <a:srgbClr val="9ACB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1F3BB9DC-14F3-4DAD-B9A2-FB72BA007233}"/>
              </a:ext>
            </a:extLst>
          </p:cNvPr>
          <p:cNvSpPr/>
          <p:nvPr userDrawn="1"/>
        </p:nvSpPr>
        <p:spPr>
          <a:xfrm>
            <a:off x="6550783" y="2721222"/>
            <a:ext cx="5034901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b="0" i="0" kern="120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If you are interested in learning more about </a:t>
            </a:r>
            <a:r>
              <a:rPr lang="en-US" sz="1500" b="0" i="0" kern="120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MarketLauncher</a:t>
            </a:r>
            <a:r>
              <a:rPr lang="en-US" sz="1500" b="0" i="0" kern="120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and our Sales Launcher Engagement Model, visit our website, follow us on social media, and get in touch</a:t>
            </a:r>
            <a:r>
              <a:rPr lang="en-US" sz="1600" b="0" i="0" kern="120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endParaRPr lang="en-US" sz="1600" b="0" i="0" kern="1200">
              <a:solidFill>
                <a:schemeClr val="bg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en-US" sz="1600" b="1" i="0" kern="120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www.marketlauncher.com</a:t>
            </a:r>
            <a:endParaRPr lang="en-US" sz="1600">
              <a:solidFill>
                <a:schemeClr val="bg1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4FABCD34-53E2-4D82-A569-7227D5957809}"/>
              </a:ext>
            </a:extLst>
          </p:cNvPr>
          <p:cNvSpPr txBox="1">
            <a:spLocks/>
          </p:cNvSpPr>
          <p:nvPr userDrawn="1"/>
        </p:nvSpPr>
        <p:spPr>
          <a:xfrm>
            <a:off x="2889796" y="372810"/>
            <a:ext cx="6589022" cy="5790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ts val="4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kern="1200" spc="-80" baseline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pPr algn="ctr"/>
            <a:r>
              <a:rPr lang="en-US" sz="2700" b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Executing the Diamond Approach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6EF70D9-4FE3-4168-A74D-74CA6AA7D7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9" b="17950"/>
          <a:stretch/>
        </p:blipFill>
        <p:spPr>
          <a:xfrm>
            <a:off x="376271" y="269278"/>
            <a:ext cx="485279" cy="45992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4060F5B-B520-40C2-A717-058337414E6C}"/>
              </a:ext>
            </a:extLst>
          </p:cNvPr>
          <p:cNvGrpSpPr/>
          <p:nvPr userDrawn="1"/>
        </p:nvGrpSpPr>
        <p:grpSpPr>
          <a:xfrm>
            <a:off x="514152" y="2142853"/>
            <a:ext cx="5429686" cy="3661188"/>
            <a:chOff x="861550" y="1737593"/>
            <a:chExt cx="5429686" cy="366118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673E584-FDC0-45D9-9FE3-6108BD436D20}"/>
                </a:ext>
              </a:extLst>
            </p:cNvPr>
            <p:cNvGrpSpPr/>
            <p:nvPr userDrawn="1"/>
          </p:nvGrpSpPr>
          <p:grpSpPr>
            <a:xfrm>
              <a:off x="861550" y="2399826"/>
              <a:ext cx="5156277" cy="2998955"/>
              <a:chOff x="407436" y="2236122"/>
              <a:chExt cx="5156277" cy="2998955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4D3BF79C-DB23-407C-8DE0-C485567476E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07436" y="2236122"/>
                <a:ext cx="5156277" cy="2998955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009E70EB-3EFE-46C7-8C23-689EB9C43EA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31240" y="2408963"/>
                <a:ext cx="3906520" cy="2321801"/>
              </a:xfrm>
              <a:prstGeom prst="rect">
                <a:avLst/>
              </a:prstGeom>
              <a:effectLst/>
            </p:spPr>
          </p:pic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B4A5976-A1FA-4E31-8EA8-C840E0AC6E71}"/>
                  </a:ext>
                </a:extLst>
              </p:cNvPr>
              <p:cNvSpPr/>
              <p:nvPr userDrawn="1"/>
            </p:nvSpPr>
            <p:spPr>
              <a:xfrm>
                <a:off x="1031240" y="4730764"/>
                <a:ext cx="3906520" cy="1728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" name="Picture 2" descr="A black sign with white text&#10;&#10;Description automatically generated">
              <a:extLst>
                <a:ext uri="{FF2B5EF4-FFF2-40B4-BE49-F238E27FC236}">
                  <a16:creationId xmlns:a16="http://schemas.microsoft.com/office/drawing/2014/main" id="{4C4B9EAB-C8B0-41CC-B71C-7B4D9C7D65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5296" y="1737593"/>
              <a:ext cx="3645940" cy="2665324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6BEE44AE-3C3D-4473-9FD5-9EF6B4C92809}"/>
              </a:ext>
            </a:extLst>
          </p:cNvPr>
          <p:cNvSpPr/>
          <p:nvPr userDrawn="1"/>
        </p:nvSpPr>
        <p:spPr>
          <a:xfrm>
            <a:off x="394368" y="6400412"/>
            <a:ext cx="318703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marketlauncher.com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41BD70-C74B-4A33-8220-BE1B3011DA80}"/>
              </a:ext>
            </a:extLst>
          </p:cNvPr>
          <p:cNvSpPr txBox="1"/>
          <p:nvPr userDrawn="1"/>
        </p:nvSpPr>
        <p:spPr>
          <a:xfrm>
            <a:off x="861549" y="1324303"/>
            <a:ext cx="103568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kern="120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 recently launched a new service offering that allows companies with in-house BDR teams to take advantage of our Diamond Approach to help their teams be more successful.</a:t>
            </a:r>
          </a:p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D991325-8554-4324-8211-D201D5A1BAB0}"/>
              </a:ext>
            </a:extLst>
          </p:cNvPr>
          <p:cNvSpPr/>
          <p:nvPr userDrawn="1"/>
        </p:nvSpPr>
        <p:spPr>
          <a:xfrm>
            <a:off x="6294233" y="2477713"/>
            <a:ext cx="5548003" cy="2010512"/>
          </a:xfrm>
          <a:prstGeom prst="rect">
            <a:avLst/>
          </a:prstGeom>
          <a:noFill/>
          <a:ln w="15875">
            <a:solidFill>
              <a:schemeClr val="accent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A29AF15-F492-45EA-AFAD-2B8CD892BCAD}"/>
              </a:ext>
            </a:extLst>
          </p:cNvPr>
          <p:cNvSpPr/>
          <p:nvPr userDrawn="1"/>
        </p:nvSpPr>
        <p:spPr>
          <a:xfrm>
            <a:off x="6248164" y="4808177"/>
            <a:ext cx="58062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i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Dyan Klein</a:t>
            </a:r>
          </a:p>
          <a:p>
            <a:pPr algn="ctr"/>
            <a:r>
              <a:rPr lang="en-US" sz="1600" b="0" i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Sr. Business Development Specialist</a:t>
            </a:r>
          </a:p>
          <a:p>
            <a:pPr algn="ctr"/>
            <a:r>
              <a:rPr lang="en-US" sz="1600"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Mobile: +1 971.727.6284 | Office: +1 503.941.9242</a:t>
            </a:r>
          </a:p>
          <a:p>
            <a:pPr algn="ctr"/>
            <a:r>
              <a:rPr lang="en-US" sz="1600"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dklein@marketlauncher.com</a:t>
            </a:r>
            <a:r>
              <a:rPr lang="en-US" sz="1600"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4597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B8237A-BB6A-4E64-B8CD-32E5FC38B4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536" y="-7809"/>
            <a:ext cx="12207536" cy="686581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3258C7-252C-454C-A7C3-F6C4A25A084C}"/>
              </a:ext>
            </a:extLst>
          </p:cNvPr>
          <p:cNvSpPr/>
          <p:nvPr userDrawn="1"/>
        </p:nvSpPr>
        <p:spPr>
          <a:xfrm>
            <a:off x="-104172" y="-7809"/>
            <a:ext cx="12311708" cy="6865809"/>
          </a:xfrm>
          <a:prstGeom prst="rect">
            <a:avLst/>
          </a:prstGeom>
          <a:solidFill>
            <a:schemeClr val="bg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2BDC55-1C25-4FD2-BBFE-00C23E0636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3930" y="274758"/>
            <a:ext cx="3172969" cy="317296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531C5E9-447E-4768-9A33-43954798B640}"/>
              </a:ext>
            </a:extLst>
          </p:cNvPr>
          <p:cNvCxnSpPr>
            <a:cxnSpLocks/>
          </p:cNvCxnSpPr>
          <p:nvPr userDrawn="1"/>
        </p:nvCxnSpPr>
        <p:spPr>
          <a:xfrm>
            <a:off x="4230074" y="4324440"/>
            <a:ext cx="2620675" cy="0"/>
          </a:xfrm>
          <a:prstGeom prst="line">
            <a:avLst/>
          </a:prstGeom>
          <a:ln w="19050">
            <a:solidFill>
              <a:srgbClr val="9ACB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4945F549-110B-48F3-AE3F-C46571A32574}"/>
              </a:ext>
            </a:extLst>
          </p:cNvPr>
          <p:cNvSpPr/>
          <p:nvPr userDrawn="1"/>
        </p:nvSpPr>
        <p:spPr>
          <a:xfrm>
            <a:off x="1809528" y="3425095"/>
            <a:ext cx="746176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i="0">
                <a:solidFill>
                  <a:schemeClr val="tx2"/>
                </a:solidFill>
                <a:effectLst/>
                <a:latin typeface="Roboto Slab" pitchFamily="2" charset="0"/>
                <a:ea typeface="Roboto Slab" pitchFamily="2" charset="0"/>
              </a:rPr>
              <a:t>Please Contact Us For More Information</a:t>
            </a:r>
            <a:endParaRPr lang="en-US" sz="3000">
              <a:solidFill>
                <a:schemeClr val="tx2"/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B1A9B53-8700-4C42-A774-1F5F0ED7129A}"/>
              </a:ext>
            </a:extLst>
          </p:cNvPr>
          <p:cNvSpPr/>
          <p:nvPr userDrawn="1"/>
        </p:nvSpPr>
        <p:spPr>
          <a:xfrm>
            <a:off x="2637275" y="4684774"/>
            <a:ext cx="58062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i="0">
                <a:solidFill>
                  <a:schemeClr val="tx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Dyan Klein</a:t>
            </a:r>
          </a:p>
          <a:p>
            <a:pPr algn="ctr"/>
            <a:r>
              <a:rPr lang="en-US" sz="1800" b="0" i="0">
                <a:solidFill>
                  <a:schemeClr val="tx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Sr. Business Development Specialist</a:t>
            </a:r>
          </a:p>
          <a:p>
            <a:pPr algn="ctr"/>
            <a:r>
              <a:rPr lang="en-US" b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Mobile: +1 971.727.6284 | Office: +1 503.941.9242</a:t>
            </a:r>
          </a:p>
          <a:p>
            <a:pPr algn="ctr"/>
            <a:r>
              <a:rPr lang="en-US" b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hlinkClick r:id="rId4"/>
              </a:rPr>
              <a:t>dklein@marketlauncher.com</a:t>
            </a:r>
            <a:r>
              <a:rPr lang="en-US" b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08691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N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B83F7E-26DD-44FD-AC11-C4281FBBC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A3E60"/>
                </a:solidFill>
              </a:defRPr>
            </a:lvl1pPr>
          </a:lstStyle>
          <a:p>
            <a:fld id="{961DF6D2-D48F-416F-97BC-DFEE801EDF8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7B5A8F3-4958-4B1B-95A9-615D643217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471" y="206477"/>
            <a:ext cx="494945" cy="481781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BADFB0C6-55FD-437F-A77E-0A2114FB2F0C}"/>
              </a:ext>
            </a:extLst>
          </p:cNvPr>
          <p:cNvSpPr/>
          <p:nvPr userDrawn="1"/>
        </p:nvSpPr>
        <p:spPr>
          <a:xfrm>
            <a:off x="2032986" y="985420"/>
            <a:ext cx="7803472" cy="3861787"/>
          </a:xfrm>
          <a:prstGeom prst="rect">
            <a:avLst/>
          </a:prstGeom>
          <a:noFill/>
          <a:ln w="15875">
            <a:solidFill>
              <a:schemeClr val="accent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3EC751A-658A-4CC7-8A74-E0F500284EC2}"/>
              </a:ext>
            </a:extLst>
          </p:cNvPr>
          <p:cNvSpPr/>
          <p:nvPr userDrawn="1"/>
        </p:nvSpPr>
        <p:spPr>
          <a:xfrm>
            <a:off x="2886722" y="1485152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i="0" kern="1200">
                <a:solidFill>
                  <a:srgbClr val="0A3E60"/>
                </a:solidFill>
                <a:effectLst/>
                <a:latin typeface="Roboto" panose="02000000000000000000"/>
                <a:ea typeface="+mn-ea"/>
                <a:cs typeface="+mn-cs"/>
              </a:rPr>
              <a:t>The direct economic loss from the cancellation of nine major tech conferences over coronavirus has already surpassed $1 billion in airfare, lodging, food, and transportation. </a:t>
            </a:r>
          </a:p>
          <a:p>
            <a:pPr algn="ctr">
              <a:lnSpc>
                <a:spcPct val="100000"/>
              </a:lnSpc>
            </a:pPr>
            <a:endParaRPr lang="en-US" sz="1800" b="0" i="0" kern="1200">
              <a:solidFill>
                <a:srgbClr val="0A3E60"/>
              </a:solidFill>
              <a:effectLst/>
              <a:latin typeface="Roboto" panose="02000000000000000000"/>
              <a:ea typeface="+mn-ea"/>
              <a:cs typeface="+mn-cs"/>
            </a:endParaRPr>
          </a:p>
          <a:p>
            <a:pPr algn="ctr">
              <a:lnSpc>
                <a:spcPct val="100000"/>
              </a:lnSpc>
            </a:pPr>
            <a:r>
              <a:rPr lang="en-US" sz="1800" b="0" i="0" kern="1200">
                <a:solidFill>
                  <a:srgbClr val="0A3E60"/>
                </a:solidFill>
                <a:effectLst/>
                <a:latin typeface="Roboto" panose="02000000000000000000"/>
                <a:ea typeface="+mn-ea"/>
                <a:cs typeface="+mn-cs"/>
              </a:rPr>
              <a:t>This does not include losses incurred from event sponsors and purchases that might have been made at the events.</a:t>
            </a:r>
            <a:endParaRPr lang="en-US" sz="1800" b="1" kern="800" spc="0">
              <a:solidFill>
                <a:srgbClr val="0A3E60"/>
              </a:solidFill>
              <a:latin typeface="Roboto" panose="02000000000000000000"/>
              <a:ea typeface="Roboto" panose="02000000000000000000" pitchFamily="2" charset="0"/>
            </a:endParaRPr>
          </a:p>
          <a:p>
            <a:pPr algn="ctr">
              <a:lnSpc>
                <a:spcPct val="100000"/>
              </a:lnSpc>
            </a:pPr>
            <a:endParaRPr lang="en-US" sz="1800" b="1" kern="800" spc="0">
              <a:solidFill>
                <a:schemeClr val="accent3"/>
              </a:solidFill>
              <a:latin typeface="Roboto" panose="02000000000000000000"/>
              <a:ea typeface="Roboto" panose="02000000000000000000" pitchFamily="2" charset="0"/>
            </a:endParaRPr>
          </a:p>
          <a:p>
            <a:pPr algn="ctr">
              <a:lnSpc>
                <a:spcPct val="100000"/>
              </a:lnSpc>
            </a:pPr>
            <a:r>
              <a:rPr lang="en-US" sz="1800" b="1" kern="800" spc="0">
                <a:solidFill>
                  <a:schemeClr val="accent3"/>
                </a:solidFill>
                <a:latin typeface="Roboto" panose="02000000000000000000"/>
                <a:ea typeface="Roboto" panose="02000000000000000000" pitchFamily="2" charset="0"/>
              </a:rPr>
              <a:t>How have event cancellations and restricted travel affected your 2020 sales pipeline?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5621EFC-9815-4DD8-95FF-09D61799FD4C}"/>
              </a:ext>
            </a:extLst>
          </p:cNvPr>
          <p:cNvGrpSpPr/>
          <p:nvPr userDrawn="1"/>
        </p:nvGrpSpPr>
        <p:grpSpPr>
          <a:xfrm>
            <a:off x="0" y="6126452"/>
            <a:ext cx="12192000" cy="731548"/>
            <a:chOff x="0" y="6126452"/>
            <a:chExt cx="12192000" cy="73154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DC4D429-6BA2-431C-9912-2B71762C8FAC}"/>
                </a:ext>
              </a:extLst>
            </p:cNvPr>
            <p:cNvSpPr/>
            <p:nvPr userDrawn="1"/>
          </p:nvSpPr>
          <p:spPr>
            <a:xfrm>
              <a:off x="0" y="6126452"/>
              <a:ext cx="12192000" cy="73154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2693183-09D4-4EC4-A244-E1F840419998}"/>
                </a:ext>
              </a:extLst>
            </p:cNvPr>
            <p:cNvSpPr/>
            <p:nvPr userDrawn="1"/>
          </p:nvSpPr>
          <p:spPr>
            <a:xfrm>
              <a:off x="394368" y="6400412"/>
              <a:ext cx="318703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0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marketlauncher.com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4943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e N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B83F7E-26DD-44FD-AC11-C4281FBBC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A3E60"/>
                </a:solidFill>
              </a:defRPr>
            </a:lvl1pPr>
          </a:lstStyle>
          <a:p>
            <a:fld id="{961DF6D2-D48F-416F-97BC-DFEE801EDF8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7B5A8F3-4958-4B1B-95A9-615D643217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471" y="206477"/>
            <a:ext cx="494945" cy="481781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51B5C92F-6530-477C-8A01-0E42610C3CAB}"/>
              </a:ext>
            </a:extLst>
          </p:cNvPr>
          <p:cNvSpPr txBox="1">
            <a:spLocks/>
          </p:cNvSpPr>
          <p:nvPr userDrawn="1"/>
        </p:nvSpPr>
        <p:spPr>
          <a:xfrm>
            <a:off x="1740022" y="202662"/>
            <a:ext cx="8070430" cy="2617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ts val="4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kern="1200" spc="-80" baseline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600" b="1" kern="800" spc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When a lead source is unexpectedly eliminated, you need to focus more </a:t>
            </a:r>
            <a:br>
              <a:rPr lang="en-US" sz="1600" b="1" kern="800" spc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1600" b="1" kern="800" spc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energy on activity to fill that gap and refill your pipeline. </a:t>
            </a:r>
          </a:p>
          <a:p>
            <a:pPr algn="ctr">
              <a:lnSpc>
                <a:spcPct val="100000"/>
              </a:lnSpc>
            </a:pPr>
            <a:endParaRPr lang="en-US" sz="1600" b="0" kern="800" spc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>
              <a:lnSpc>
                <a:spcPct val="100000"/>
              </a:lnSpc>
            </a:pPr>
            <a:r>
              <a:rPr lang="en-US" sz="1600" b="0" kern="800" spc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There are elements which can be executed quickly within a proven framework that will keep your lead pipeline flowing more predictably despite global disruptions.</a:t>
            </a:r>
          </a:p>
          <a:p>
            <a:pPr algn="ctr">
              <a:lnSpc>
                <a:spcPct val="100000"/>
              </a:lnSpc>
            </a:pPr>
            <a:endParaRPr lang="en-US" sz="1600" b="0" kern="800" spc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>
              <a:lnSpc>
                <a:spcPct val="100000"/>
              </a:lnSpc>
            </a:pPr>
            <a:r>
              <a:rPr lang="en-US" sz="1600" b="0" kern="800" spc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 advantage to this approach is that it can be scaled quickly to temporarily fill a gap.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051F945-13E3-43E5-9102-BAC422C298A9}"/>
              </a:ext>
            </a:extLst>
          </p:cNvPr>
          <p:cNvSpPr/>
          <p:nvPr userDrawn="1"/>
        </p:nvSpPr>
        <p:spPr>
          <a:xfrm>
            <a:off x="3130682" y="3752946"/>
            <a:ext cx="104053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b="1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Strategy</a:t>
            </a:r>
            <a:endParaRPr lang="en-US" sz="1500">
              <a:solidFill>
                <a:schemeClr val="accent3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79FD6B0-4F60-466D-BCDD-E999DADDC585}"/>
              </a:ext>
            </a:extLst>
          </p:cNvPr>
          <p:cNvSpPr/>
          <p:nvPr userDrawn="1"/>
        </p:nvSpPr>
        <p:spPr>
          <a:xfrm>
            <a:off x="4381640" y="4549713"/>
            <a:ext cx="104053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b="1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Process</a:t>
            </a:r>
            <a:endParaRPr lang="en-US" sz="1500">
              <a:solidFill>
                <a:schemeClr val="accent3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1388472-7EB8-40CC-8877-7020E760E3D8}"/>
              </a:ext>
            </a:extLst>
          </p:cNvPr>
          <p:cNvSpPr/>
          <p:nvPr userDrawn="1"/>
        </p:nvSpPr>
        <p:spPr>
          <a:xfrm>
            <a:off x="1669299" y="4522287"/>
            <a:ext cx="146138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b="1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Messaging</a:t>
            </a:r>
            <a:endParaRPr lang="en-US" sz="1500" b="0">
              <a:solidFill>
                <a:schemeClr val="accent3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B9CC39E-465C-4400-97F0-82BA26A6FC6E}"/>
              </a:ext>
            </a:extLst>
          </p:cNvPr>
          <p:cNvSpPr/>
          <p:nvPr userDrawn="1"/>
        </p:nvSpPr>
        <p:spPr>
          <a:xfrm>
            <a:off x="2920257" y="5515065"/>
            <a:ext cx="146138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b="1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Reporting</a:t>
            </a:r>
            <a:endParaRPr lang="en-US" sz="1500" b="0">
              <a:solidFill>
                <a:schemeClr val="accent3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5621EFC-9815-4DD8-95FF-09D61799FD4C}"/>
              </a:ext>
            </a:extLst>
          </p:cNvPr>
          <p:cNvGrpSpPr/>
          <p:nvPr userDrawn="1"/>
        </p:nvGrpSpPr>
        <p:grpSpPr>
          <a:xfrm>
            <a:off x="0" y="6126452"/>
            <a:ext cx="12192000" cy="731548"/>
            <a:chOff x="0" y="6126452"/>
            <a:chExt cx="12192000" cy="73154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DC4D429-6BA2-431C-9912-2B71762C8FAC}"/>
                </a:ext>
              </a:extLst>
            </p:cNvPr>
            <p:cNvSpPr/>
            <p:nvPr userDrawn="1"/>
          </p:nvSpPr>
          <p:spPr>
            <a:xfrm>
              <a:off x="0" y="6126452"/>
              <a:ext cx="12192000" cy="73154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2693183-09D4-4EC4-A244-E1F840419998}"/>
                </a:ext>
              </a:extLst>
            </p:cNvPr>
            <p:cNvSpPr/>
            <p:nvPr userDrawn="1"/>
          </p:nvSpPr>
          <p:spPr>
            <a:xfrm>
              <a:off x="394368" y="6400412"/>
              <a:ext cx="318703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0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marketlauncher.com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E63F7277-8AA1-4BC5-8615-38D31C2116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64442" y="2994873"/>
            <a:ext cx="773013" cy="77108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1620713-B415-4291-9943-DE21417715E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15400" y="3792813"/>
            <a:ext cx="773013" cy="77301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CAC8139-3E0E-4331-8612-647A3BCB284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013484" y="3792813"/>
            <a:ext cx="773013" cy="77301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EF0116C-C165-4EF3-97D2-1141509C9C9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264442" y="4788692"/>
            <a:ext cx="773013" cy="77108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5B5C933-0297-48E5-B9B0-D019C1E77149}"/>
              </a:ext>
            </a:extLst>
          </p:cNvPr>
          <p:cNvSpPr/>
          <p:nvPr userDrawn="1"/>
        </p:nvSpPr>
        <p:spPr>
          <a:xfrm>
            <a:off x="6578713" y="3639955"/>
            <a:ext cx="320530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i="1" kern="800" spc="0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 Diamond Approach </a:t>
            </a:r>
          </a:p>
          <a:p>
            <a:pPr algn="ctr">
              <a:lnSpc>
                <a:spcPct val="100000"/>
              </a:lnSpc>
            </a:pPr>
            <a:r>
              <a:rPr lang="en-US" sz="1800" b="0" i="1" kern="800" spc="0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puts a framework around the </a:t>
            </a:r>
            <a:br>
              <a:rPr lang="en-US" sz="1800" b="0" i="1" kern="800" spc="0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1800" b="0" i="1" kern="800" spc="0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4 key areas most critical to a successful prospecting and lead generation plan.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8BBE48B-48FA-4BE4-91DF-080C3E9E9F50}"/>
              </a:ext>
            </a:extLst>
          </p:cNvPr>
          <p:cNvCxnSpPr>
            <a:cxnSpLocks/>
          </p:cNvCxnSpPr>
          <p:nvPr userDrawn="1"/>
        </p:nvCxnSpPr>
        <p:spPr>
          <a:xfrm>
            <a:off x="3858370" y="2728894"/>
            <a:ext cx="4074273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8188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ull Leadership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3">
            <a:extLst>
              <a:ext uri="{FF2B5EF4-FFF2-40B4-BE49-F238E27FC236}">
                <a16:creationId xmlns:a16="http://schemas.microsoft.com/office/drawing/2014/main" id="{E0A18DB2-7AC5-4CA7-9FA0-AF8DE625A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5853" y="6334522"/>
            <a:ext cx="2743200" cy="365125"/>
          </a:xfrm>
        </p:spPr>
        <p:txBody>
          <a:bodyPr/>
          <a:lstStyle/>
          <a:p>
            <a:fld id="{B7B6946F-6794-4F84-9BC1-BC139E770787}" type="slidenum">
              <a:rPr lang="en-US" smtClean="0">
                <a:solidFill>
                  <a:srgbClr val="203864"/>
                </a:solidFill>
              </a:rPr>
              <a:t>‹#›</a:t>
            </a:fld>
            <a:endParaRPr lang="en-US">
              <a:solidFill>
                <a:srgbClr val="203864"/>
              </a:solidFill>
            </a:endParaRPr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FEB3B20A-75F9-4393-9434-C6E012D408DE}"/>
              </a:ext>
            </a:extLst>
          </p:cNvPr>
          <p:cNvSpPr txBox="1">
            <a:spLocks/>
          </p:cNvSpPr>
          <p:nvPr userDrawn="1"/>
        </p:nvSpPr>
        <p:spPr>
          <a:xfrm>
            <a:off x="3785997" y="511892"/>
            <a:ext cx="4367813" cy="5790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ts val="4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kern="1200" spc="-80" baseline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pPr algn="ctr"/>
            <a:r>
              <a:rPr lang="en-US" sz="2400" b="1">
                <a:solidFill>
                  <a:schemeClr val="tx2"/>
                </a:solidFill>
              </a:rPr>
              <a:t>The </a:t>
            </a:r>
            <a:r>
              <a:rPr lang="en-US" sz="2400" b="1" err="1">
                <a:solidFill>
                  <a:schemeClr val="tx2"/>
                </a:solidFill>
              </a:rPr>
              <a:t>MarketLauncher</a:t>
            </a:r>
            <a:r>
              <a:rPr lang="en-US" sz="2400" b="1">
                <a:solidFill>
                  <a:schemeClr val="tx2"/>
                </a:solidFill>
              </a:rPr>
              <a:t> Diamond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983E807-932A-4BAD-839F-C65A69FA8ECC}"/>
              </a:ext>
            </a:extLst>
          </p:cNvPr>
          <p:cNvCxnSpPr>
            <a:cxnSpLocks/>
          </p:cNvCxnSpPr>
          <p:nvPr userDrawn="1"/>
        </p:nvCxnSpPr>
        <p:spPr>
          <a:xfrm>
            <a:off x="3932768" y="1204894"/>
            <a:ext cx="4074273" cy="0"/>
          </a:xfrm>
          <a:prstGeom prst="line">
            <a:avLst/>
          </a:prstGeom>
          <a:ln w="19050">
            <a:solidFill>
              <a:srgbClr val="9ACB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>
            <a:extLst>
              <a:ext uri="{FF2B5EF4-FFF2-40B4-BE49-F238E27FC236}">
                <a16:creationId xmlns:a16="http://schemas.microsoft.com/office/drawing/2014/main" id="{AAA38D23-0FA3-45CE-98CF-2100648363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9" t="10166" r="13857" b="27988"/>
          <a:stretch/>
        </p:blipFill>
        <p:spPr>
          <a:xfrm>
            <a:off x="265471" y="206477"/>
            <a:ext cx="494945" cy="481781"/>
          </a:xfrm>
          <a:prstGeom prst="rect">
            <a:avLst/>
          </a:prstGeom>
        </p:spPr>
      </p:pic>
      <p:sp>
        <p:nvSpPr>
          <p:cNvPr id="49" name="TextBox 140">
            <a:extLst>
              <a:ext uri="{FF2B5EF4-FFF2-40B4-BE49-F238E27FC236}">
                <a16:creationId xmlns:a16="http://schemas.microsoft.com/office/drawing/2014/main" id="{C308FBC3-FD4C-4205-B285-D9F7A594C5DF}"/>
              </a:ext>
            </a:extLst>
          </p:cNvPr>
          <p:cNvSpPr txBox="1"/>
          <p:nvPr userDrawn="1"/>
        </p:nvSpPr>
        <p:spPr>
          <a:xfrm>
            <a:off x="701704" y="3704582"/>
            <a:ext cx="2211336" cy="14619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00" b="1">
                <a:solidFill>
                  <a:schemeClr val="tx1">
                    <a:lumMod val="65000"/>
                    <a:lumOff val="35000"/>
                  </a:schemeClr>
                </a:solidFill>
                <a:latin typeface="Roboto" pitchFamily="2" charset="0"/>
                <a:ea typeface="Roboto" pitchFamily="2" charset="0"/>
              </a:rPr>
              <a:t>Michelle Haarde </a:t>
            </a:r>
          </a:p>
          <a:p>
            <a:pPr algn="ctr"/>
            <a:r>
              <a:rPr lang="en-US" sz="1100" b="1">
                <a:solidFill>
                  <a:schemeClr val="tx1">
                    <a:lumMod val="65000"/>
                    <a:lumOff val="35000"/>
                  </a:schemeClr>
                </a:solidFill>
                <a:latin typeface="Roboto" pitchFamily="2" charset="0"/>
                <a:ea typeface="Roboto" pitchFamily="2" charset="0"/>
              </a:rPr>
              <a:t>Manager of Client Services</a:t>
            </a:r>
          </a:p>
          <a:p>
            <a:pPr algn="ctr"/>
            <a:endParaRPr lang="en-US" sz="1300" b="1">
              <a:solidFill>
                <a:schemeClr val="tx1">
                  <a:lumMod val="65000"/>
                  <a:lumOff val="35000"/>
                </a:schemeClr>
              </a:solidFill>
              <a:latin typeface="Roboto" pitchFamily="2" charset="0"/>
              <a:ea typeface="Roboto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0" kern="800" spc="0">
                <a:solidFill>
                  <a:srgbClr val="F6862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STRATEGY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300" b="0" kern="800" spc="0">
              <a:solidFill>
                <a:srgbClr val="F6862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0" kern="800" spc="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Focuses on the </a:t>
            </a:r>
            <a:r>
              <a:rPr lang="en-US" sz="1300" b="1" kern="800" spc="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GOALS</a:t>
            </a:r>
            <a:r>
              <a:rPr lang="en-US" sz="1300" b="0" kern="800" spc="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we want to achieve</a:t>
            </a:r>
          </a:p>
        </p:txBody>
      </p:sp>
      <p:sp>
        <p:nvSpPr>
          <p:cNvPr id="51" name="TextBox 140">
            <a:extLst>
              <a:ext uri="{FF2B5EF4-FFF2-40B4-BE49-F238E27FC236}">
                <a16:creationId xmlns:a16="http://schemas.microsoft.com/office/drawing/2014/main" id="{FB2C3EFB-7FD3-4A27-8FF5-4B3B97E5C770}"/>
              </a:ext>
            </a:extLst>
          </p:cNvPr>
          <p:cNvSpPr txBox="1"/>
          <p:nvPr userDrawn="1"/>
        </p:nvSpPr>
        <p:spPr>
          <a:xfrm>
            <a:off x="8949330" y="3704582"/>
            <a:ext cx="2709888" cy="14619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00" b="1">
                <a:solidFill>
                  <a:schemeClr val="tx1">
                    <a:lumMod val="65000"/>
                    <a:lumOff val="35000"/>
                  </a:schemeClr>
                </a:solidFill>
                <a:latin typeface="Roboto" pitchFamily="2" charset="0"/>
                <a:ea typeface="Roboto" pitchFamily="2" charset="0"/>
              </a:rPr>
              <a:t>Erin Studstill</a:t>
            </a:r>
          </a:p>
          <a:p>
            <a:pPr algn="ctr"/>
            <a:r>
              <a:rPr lang="en-US" sz="1100" b="1">
                <a:solidFill>
                  <a:schemeClr val="tx1">
                    <a:lumMod val="65000"/>
                    <a:lumOff val="35000"/>
                  </a:schemeClr>
                </a:solidFill>
                <a:latin typeface="Roboto" pitchFamily="2" charset="0"/>
                <a:ea typeface="Roboto" pitchFamily="2" charset="0"/>
              </a:rPr>
              <a:t>Manager of Account Operations</a:t>
            </a:r>
          </a:p>
          <a:p>
            <a:pPr algn="ctr"/>
            <a:endParaRPr lang="en-US" sz="1300" b="1">
              <a:solidFill>
                <a:schemeClr val="tx1">
                  <a:lumMod val="65000"/>
                  <a:lumOff val="35000"/>
                </a:schemeClr>
              </a:solidFill>
              <a:latin typeface="Roboto" pitchFamily="2" charset="0"/>
              <a:ea typeface="Roboto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0" kern="800" spc="0">
                <a:solidFill>
                  <a:srgbClr val="F6862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REPORTING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300" b="0" kern="800" spc="0">
              <a:solidFill>
                <a:srgbClr val="F6862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0" kern="800" spc="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Focuses on what the </a:t>
            </a:r>
            <a:r>
              <a:rPr lang="en-US" sz="1300" b="1" kern="800" spc="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DATA</a:t>
            </a:r>
            <a:r>
              <a:rPr lang="en-US" sz="1300" b="0" kern="800" spc="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reveals about market potential</a:t>
            </a:r>
            <a:endParaRPr lang="en-US" sz="1300" b="0" kern="800" spc="0">
              <a:solidFill>
                <a:schemeClr val="accent4"/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53" name="TextBox 140">
            <a:extLst>
              <a:ext uri="{FF2B5EF4-FFF2-40B4-BE49-F238E27FC236}">
                <a16:creationId xmlns:a16="http://schemas.microsoft.com/office/drawing/2014/main" id="{9520FA19-2BAA-49C3-8F4C-7A9E14194E5B}"/>
              </a:ext>
            </a:extLst>
          </p:cNvPr>
          <p:cNvSpPr txBox="1"/>
          <p:nvPr userDrawn="1"/>
        </p:nvSpPr>
        <p:spPr>
          <a:xfrm>
            <a:off x="2990710" y="3704582"/>
            <a:ext cx="2711020" cy="14619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00" b="1">
                <a:solidFill>
                  <a:schemeClr val="tx1">
                    <a:lumMod val="65000"/>
                    <a:lumOff val="35000"/>
                  </a:schemeClr>
                </a:solidFill>
                <a:latin typeface="Roboto" pitchFamily="2" charset="0"/>
                <a:ea typeface="Roboto" pitchFamily="2" charset="0"/>
              </a:rPr>
              <a:t>Terri Lynne Anderson</a:t>
            </a:r>
          </a:p>
          <a:p>
            <a:pPr algn="ctr"/>
            <a:r>
              <a:rPr lang="en-US" sz="1100" b="1">
                <a:solidFill>
                  <a:schemeClr val="tx1">
                    <a:lumMod val="65000"/>
                    <a:lumOff val="35000"/>
                  </a:schemeClr>
                </a:solidFill>
                <a:latin typeface="Roboto" pitchFamily="2" charset="0"/>
                <a:ea typeface="Roboto" pitchFamily="2" charset="0"/>
              </a:rPr>
              <a:t>Sr. Sales Leader / Talent Manager</a:t>
            </a:r>
          </a:p>
          <a:p>
            <a:pPr algn="ctr"/>
            <a:endParaRPr lang="en-US" sz="1300" b="1">
              <a:solidFill>
                <a:schemeClr val="tx1">
                  <a:lumMod val="65000"/>
                  <a:lumOff val="35000"/>
                </a:schemeClr>
              </a:solidFill>
              <a:latin typeface="Roboto" pitchFamily="2" charset="0"/>
              <a:ea typeface="Roboto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0" kern="800" spc="0">
                <a:solidFill>
                  <a:srgbClr val="F6862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PROCESS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300" b="0" kern="800" spc="0">
              <a:solidFill>
                <a:srgbClr val="F6862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0" kern="800" spc="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Focuses on what the </a:t>
            </a:r>
            <a:r>
              <a:rPr lang="en-US" sz="1300" b="1" kern="800" spc="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MARKET</a:t>
            </a:r>
            <a:r>
              <a:rPr lang="en-US" sz="1300" b="0" kern="800" spc="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is telling us it wants or needs</a:t>
            </a:r>
            <a:endParaRPr lang="en-US" sz="1300" b="0" kern="800" spc="0">
              <a:solidFill>
                <a:schemeClr val="accent4"/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54" name="TextBox 140">
            <a:extLst>
              <a:ext uri="{FF2B5EF4-FFF2-40B4-BE49-F238E27FC236}">
                <a16:creationId xmlns:a16="http://schemas.microsoft.com/office/drawing/2014/main" id="{7DE9CAE8-744A-4BCC-96DD-B5BE72E2DD75}"/>
              </a:ext>
            </a:extLst>
          </p:cNvPr>
          <p:cNvSpPr txBox="1"/>
          <p:nvPr userDrawn="1"/>
        </p:nvSpPr>
        <p:spPr>
          <a:xfrm>
            <a:off x="5779400" y="3704582"/>
            <a:ext cx="3145534" cy="14619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00" b="1">
                <a:solidFill>
                  <a:schemeClr val="tx1">
                    <a:lumMod val="65000"/>
                    <a:lumOff val="35000"/>
                  </a:schemeClr>
                </a:solidFill>
                <a:latin typeface="Roboto" pitchFamily="2" charset="0"/>
                <a:ea typeface="Roboto" pitchFamily="2" charset="0"/>
              </a:rPr>
              <a:t>Ariel Rivera</a:t>
            </a:r>
          </a:p>
          <a:p>
            <a:pPr algn="ctr"/>
            <a:r>
              <a:rPr lang="en-US" sz="1100" b="1">
                <a:solidFill>
                  <a:schemeClr val="tx1">
                    <a:lumMod val="65000"/>
                    <a:lumOff val="35000"/>
                  </a:schemeClr>
                </a:solidFill>
                <a:latin typeface="Roboto" pitchFamily="2" charset="0"/>
                <a:ea typeface="Roboto" pitchFamily="2" charset="0"/>
              </a:rPr>
              <a:t>Marketing Communications Manager</a:t>
            </a:r>
          </a:p>
          <a:p>
            <a:pPr algn="ctr"/>
            <a:endParaRPr lang="en-US" sz="1300" b="1">
              <a:solidFill>
                <a:schemeClr val="tx1">
                  <a:lumMod val="65000"/>
                  <a:lumOff val="35000"/>
                </a:schemeClr>
              </a:solidFill>
              <a:latin typeface="Roboto" pitchFamily="2" charset="0"/>
              <a:ea typeface="Roboto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0" kern="800" spc="0">
                <a:solidFill>
                  <a:srgbClr val="F6862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MESSAGING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300" b="0" kern="800" spc="0">
              <a:solidFill>
                <a:srgbClr val="F6862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0" kern="800" spc="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Focuses on finding the </a:t>
            </a:r>
            <a:r>
              <a:rPr lang="en-US" sz="1300" b="1" kern="800" spc="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MESSAGE </a:t>
            </a:r>
            <a:r>
              <a:rPr lang="en-US" sz="1300" b="0" kern="800" spc="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that will resonate with the audience</a:t>
            </a:r>
            <a:endParaRPr lang="en-US" sz="1300" b="0" kern="800" spc="0">
              <a:solidFill>
                <a:schemeClr val="accent4"/>
              </a:solidFill>
              <a:latin typeface="Roboto Light" pitchFamily="2" charset="0"/>
              <a:ea typeface="Roboto Light" pitchFamily="2" charset="0"/>
            </a:endParaRPr>
          </a:p>
        </p:txBody>
      </p:sp>
      <p:pic>
        <p:nvPicPr>
          <p:cNvPr id="57" name="Picture 6" descr="https://www.marketlauncher.com/hubfs/Headshot%20Team%20Images/Michelle_Haarde.png">
            <a:extLst>
              <a:ext uri="{FF2B5EF4-FFF2-40B4-BE49-F238E27FC236}">
                <a16:creationId xmlns:a16="http://schemas.microsoft.com/office/drawing/2014/main" id="{EC18F39F-6208-45E9-9C9E-82B1BBE813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577" y="1964152"/>
            <a:ext cx="1655591" cy="1602721"/>
          </a:xfrm>
          <a:prstGeom prst="ellipse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8" descr="Erin Studstill">
            <a:extLst>
              <a:ext uri="{FF2B5EF4-FFF2-40B4-BE49-F238E27FC236}">
                <a16:creationId xmlns:a16="http://schemas.microsoft.com/office/drawing/2014/main" id="{74A68FAB-FEBE-4D2E-A202-373D376242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2921" y="1964159"/>
            <a:ext cx="1602707" cy="1602707"/>
          </a:xfrm>
          <a:prstGeom prst="ellipse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4" descr="https://www.marketlauncher.com/hubfs/Headshot%20Team%20Images/Terri_Lynn_Anderson.png">
            <a:extLst>
              <a:ext uri="{FF2B5EF4-FFF2-40B4-BE49-F238E27FC236}">
                <a16:creationId xmlns:a16="http://schemas.microsoft.com/office/drawing/2014/main" id="{59B96E65-6D40-491E-8F07-CD1174135C7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865" y="1964157"/>
            <a:ext cx="1602711" cy="1602711"/>
          </a:xfrm>
          <a:prstGeom prst="ellipse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DC64FAC3-BA2B-44C8-BE86-93D7C65142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4" t="1" r="8525" b="15177"/>
          <a:stretch/>
        </p:blipFill>
        <p:spPr>
          <a:xfrm>
            <a:off x="6550524" y="1964159"/>
            <a:ext cx="1603286" cy="1602707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7C0EB0E6-E25B-4612-9F92-54C1924307AC}"/>
              </a:ext>
            </a:extLst>
          </p:cNvPr>
          <p:cNvGrpSpPr/>
          <p:nvPr userDrawn="1"/>
        </p:nvGrpSpPr>
        <p:grpSpPr>
          <a:xfrm>
            <a:off x="0" y="6126452"/>
            <a:ext cx="12192000" cy="731548"/>
            <a:chOff x="0" y="6126452"/>
            <a:chExt cx="12192000" cy="73154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1DE9303-83D2-4FC5-B10E-47E19D3EA2DB}"/>
                </a:ext>
              </a:extLst>
            </p:cNvPr>
            <p:cNvSpPr/>
            <p:nvPr userDrawn="1"/>
          </p:nvSpPr>
          <p:spPr>
            <a:xfrm>
              <a:off x="0" y="6126452"/>
              <a:ext cx="12192000" cy="73154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838E202-C339-442B-9DB0-F902B7DFDE6B}"/>
                </a:ext>
              </a:extLst>
            </p:cNvPr>
            <p:cNvSpPr/>
            <p:nvPr userDrawn="1"/>
          </p:nvSpPr>
          <p:spPr>
            <a:xfrm>
              <a:off x="394368" y="6400412"/>
              <a:ext cx="318703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0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marketlauncher.com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8653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Sol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343B638-C394-4903-848A-9EF8A98CDFB2}"/>
              </a:ext>
            </a:extLst>
          </p:cNvPr>
          <p:cNvSpPr/>
          <p:nvPr userDrawn="1"/>
        </p:nvSpPr>
        <p:spPr>
          <a:xfrm>
            <a:off x="-17531" y="0"/>
            <a:ext cx="12227061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701D1AF-C071-4E8A-997A-CEF5BDC925BB}"/>
              </a:ext>
            </a:extLst>
          </p:cNvPr>
          <p:cNvSpPr txBox="1">
            <a:spLocks/>
          </p:cNvSpPr>
          <p:nvPr userDrawn="1"/>
        </p:nvSpPr>
        <p:spPr>
          <a:xfrm>
            <a:off x="4369632" y="337889"/>
            <a:ext cx="3066729" cy="5790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ts val="4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kern="1200" spc="-80" baseline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pPr algn="ctr"/>
            <a:r>
              <a:rPr lang="en-US" sz="2700" b="1">
                <a:solidFill>
                  <a:schemeClr val="tx2"/>
                </a:solidFill>
                <a:latin typeface="Roboto slab" pitchFamily="2" charset="0"/>
                <a:ea typeface="Roboto slab" pitchFamily="2" charset="0"/>
              </a:rPr>
              <a:t>Strategy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2A0FC23-1268-43F9-B9F8-90EDB396C646}"/>
              </a:ext>
            </a:extLst>
          </p:cNvPr>
          <p:cNvCxnSpPr>
            <a:cxnSpLocks/>
          </p:cNvCxnSpPr>
          <p:nvPr userDrawn="1"/>
        </p:nvCxnSpPr>
        <p:spPr>
          <a:xfrm>
            <a:off x="3865861" y="1081068"/>
            <a:ext cx="4074273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F001849F-2B1E-4C80-B574-B568D0AFAE76}"/>
              </a:ext>
            </a:extLst>
          </p:cNvPr>
          <p:cNvSpPr/>
          <p:nvPr userDrawn="1"/>
        </p:nvSpPr>
        <p:spPr>
          <a:xfrm>
            <a:off x="1026031" y="1443237"/>
            <a:ext cx="4883992" cy="472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300" b="1" i="0" kern="1200">
                <a:solidFill>
                  <a:schemeClr val="tx2"/>
                </a:solidFill>
                <a:effectLst/>
                <a:latin typeface="Roboto "/>
                <a:ea typeface="+mn-ea"/>
                <a:cs typeface="+mn-cs"/>
              </a:rPr>
              <a:t>Build Your Audience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300" b="0" i="0" kern="1200">
              <a:solidFill>
                <a:schemeClr val="tx2"/>
              </a:solidFill>
              <a:effectLst/>
              <a:latin typeface="Roboto "/>
              <a:ea typeface="+mn-ea"/>
              <a:cs typeface="+mn-cs"/>
            </a:endParaRPr>
          </a:p>
          <a:p>
            <a:pPr marL="457200" lvl="1" indent="-285750">
              <a:buFont typeface="Arial" panose="020B0604020202020204" pitchFamily="34" charset="0"/>
              <a:buChar char="•"/>
            </a:pPr>
            <a:r>
              <a:rPr lang="en-US" sz="1300" b="0" i="0" kern="1200">
                <a:solidFill>
                  <a:schemeClr val="tx2"/>
                </a:solidFill>
                <a:effectLst/>
                <a:latin typeface="Roboto "/>
                <a:ea typeface="+mn-ea"/>
                <a:cs typeface="+mn-cs"/>
              </a:rPr>
              <a:t>Do the research to understand the full scope of your target market</a:t>
            </a:r>
          </a:p>
          <a:p>
            <a:pPr marL="457200" indent="0">
              <a:buFont typeface="Arial" panose="020B0604020202020204" pitchFamily="34" charset="0"/>
              <a:buNone/>
            </a:pPr>
            <a:endParaRPr lang="en-US" sz="1300" b="0" i="0" kern="1200">
              <a:solidFill>
                <a:schemeClr val="tx2"/>
              </a:solidFill>
              <a:effectLst/>
              <a:latin typeface="Roboto "/>
              <a:ea typeface="+mn-ea"/>
              <a:cs typeface="+mn-cs"/>
            </a:endParaRPr>
          </a:p>
          <a:p>
            <a:pPr marL="457200" lvl="1" indent="-285750">
              <a:buFont typeface="Arial" panose="020B0604020202020204" pitchFamily="34" charset="0"/>
              <a:buChar char="•"/>
            </a:pPr>
            <a:r>
              <a:rPr lang="en-US" sz="1300" b="0" i="0" kern="1200">
                <a:solidFill>
                  <a:schemeClr val="tx2"/>
                </a:solidFill>
                <a:effectLst/>
                <a:latin typeface="Roboto "/>
                <a:ea typeface="+mn-ea"/>
                <a:cs typeface="+mn-cs"/>
              </a:rPr>
              <a:t>Invest in sources to build a list of companies and contacts that meet your client profile</a:t>
            </a:r>
          </a:p>
          <a:p>
            <a:pPr marL="457200" indent="-285750">
              <a:buFont typeface="Arial" panose="020B0604020202020204" pitchFamily="34" charset="0"/>
              <a:buChar char="•"/>
            </a:pPr>
            <a:endParaRPr lang="en-US" sz="1300" b="0" i="0" kern="1200">
              <a:solidFill>
                <a:schemeClr val="tx2"/>
              </a:solidFill>
              <a:effectLst/>
              <a:latin typeface="Roboto "/>
              <a:ea typeface="+mn-ea"/>
              <a:cs typeface="+mn-cs"/>
            </a:endParaRPr>
          </a:p>
          <a:p>
            <a:pPr marL="457200" lvl="1" indent="-285750">
              <a:buFont typeface="Arial" panose="020B0604020202020204" pitchFamily="34" charset="0"/>
              <a:buChar char="•"/>
            </a:pPr>
            <a:r>
              <a:rPr lang="en-US" sz="1300" b="0" i="0" kern="1200">
                <a:solidFill>
                  <a:schemeClr val="tx2"/>
                </a:solidFill>
                <a:effectLst/>
                <a:latin typeface="Roboto "/>
                <a:ea typeface="+mn-ea"/>
                <a:cs typeface="+mn-cs"/>
              </a:rPr>
              <a:t>Invest in outreach with the intent of verifying decision makers and influencers, so that your outreach is focused on the right people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b="0" i="0" kern="1200">
              <a:solidFill>
                <a:schemeClr val="tx2"/>
              </a:solidFill>
              <a:effectLst/>
              <a:latin typeface="Roboto 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300" b="1" i="0" kern="1200">
                <a:solidFill>
                  <a:schemeClr val="tx2"/>
                </a:solidFill>
                <a:effectLst/>
                <a:latin typeface="Roboto "/>
                <a:ea typeface="+mn-ea"/>
                <a:cs typeface="+mn-cs"/>
              </a:rPr>
              <a:t>Focus on a Compelling Message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300" b="0" i="0" kern="1200">
              <a:solidFill>
                <a:schemeClr val="tx2"/>
              </a:solidFill>
              <a:effectLst/>
              <a:latin typeface="Roboto "/>
              <a:ea typeface="+mn-ea"/>
              <a:cs typeface="+mn-cs"/>
            </a:endParaRPr>
          </a:p>
          <a:p>
            <a:pPr marL="457200" lvl="1" indent="-285750">
              <a:buFont typeface="Arial" panose="020B0604020202020204" pitchFamily="34" charset="0"/>
              <a:buChar char="•"/>
            </a:pPr>
            <a:r>
              <a:rPr lang="en-US" sz="1300" b="0" i="0" kern="1200">
                <a:solidFill>
                  <a:schemeClr val="tx2"/>
                </a:solidFill>
                <a:effectLst/>
                <a:latin typeface="Roboto "/>
                <a:ea typeface="+mn-ea"/>
                <a:cs typeface="+mn-cs"/>
              </a:rPr>
              <a:t>Find a “hook” that gives your prospects a compelling reason to want to talk to you</a:t>
            </a:r>
          </a:p>
          <a:p>
            <a:pPr marL="457200" lvl="1" indent="-285750">
              <a:buFont typeface="Arial" panose="020B0604020202020204" pitchFamily="34" charset="0"/>
              <a:buChar char="•"/>
            </a:pPr>
            <a:endParaRPr lang="en-US" sz="1300" b="0" i="0" kern="1200">
              <a:solidFill>
                <a:schemeClr val="tx2"/>
              </a:solidFill>
              <a:effectLst/>
              <a:latin typeface="Roboto "/>
              <a:ea typeface="+mn-ea"/>
              <a:cs typeface="+mn-cs"/>
            </a:endParaRPr>
          </a:p>
          <a:p>
            <a:pPr marL="457200" lvl="1" indent="-285750">
              <a:buFont typeface="Arial" panose="020B0604020202020204" pitchFamily="34" charset="0"/>
              <a:buChar char="•"/>
            </a:pPr>
            <a:r>
              <a:rPr lang="en-US" sz="1300" b="0" i="0" kern="1200">
                <a:solidFill>
                  <a:schemeClr val="tx2"/>
                </a:solidFill>
                <a:effectLst/>
                <a:latin typeface="Roboto "/>
                <a:ea typeface="+mn-ea"/>
                <a:cs typeface="+mn-cs"/>
              </a:rPr>
              <a:t>Do you have thought leadership content that addresses a known or emerging roadblock in their industry?</a:t>
            </a:r>
          </a:p>
          <a:p>
            <a:pPr marL="457200" lvl="1" indent="-285750">
              <a:buFont typeface="Arial" panose="020B0604020202020204" pitchFamily="34" charset="0"/>
              <a:buChar char="•"/>
            </a:pPr>
            <a:endParaRPr lang="en-US" sz="1300" b="0" i="0" kern="1200">
              <a:solidFill>
                <a:schemeClr val="tx2"/>
              </a:solidFill>
              <a:effectLst/>
              <a:latin typeface="Roboto "/>
              <a:ea typeface="+mn-ea"/>
              <a:cs typeface="+mn-cs"/>
            </a:endParaRPr>
          </a:p>
          <a:p>
            <a:pPr marL="457200" lvl="1" indent="-285750">
              <a:buFont typeface="Arial" panose="020B0604020202020204" pitchFamily="34" charset="0"/>
              <a:buChar char="•"/>
            </a:pPr>
            <a:r>
              <a:rPr lang="en-US" sz="1300" b="0" i="0" kern="1200">
                <a:solidFill>
                  <a:schemeClr val="tx2"/>
                </a:solidFill>
                <a:effectLst/>
                <a:latin typeface="Roboto "/>
                <a:ea typeface="+mn-ea"/>
                <a:cs typeface="+mn-cs"/>
              </a:rPr>
              <a:t>Is there a timely market change that is going to drive decisions in the foreseeable future?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500" b="0" i="0" kern="1200">
              <a:solidFill>
                <a:schemeClr val="tx2"/>
              </a:solidFill>
              <a:effectLst/>
              <a:latin typeface="Roboto 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C390577-EC46-422E-979F-7BE1950002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357" y="450331"/>
            <a:ext cx="5950081" cy="5950081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7C4F7CDB-742B-44EA-8731-3EDECE53BB2A}"/>
              </a:ext>
            </a:extLst>
          </p:cNvPr>
          <p:cNvSpPr/>
          <p:nvPr userDrawn="1"/>
        </p:nvSpPr>
        <p:spPr>
          <a:xfrm>
            <a:off x="394368" y="6400412"/>
            <a:ext cx="318703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marketlauncher.com</a:t>
            </a:r>
          </a:p>
        </p:txBody>
      </p:sp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1B4ABF97-C11A-4C71-92B1-E8B5F6C668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58"/>
          <a:stretch/>
        </p:blipFill>
        <p:spPr>
          <a:xfrm>
            <a:off x="307762" y="314028"/>
            <a:ext cx="729302" cy="60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252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e Sol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343B638-C394-4903-848A-9EF8A98CDFB2}"/>
              </a:ext>
            </a:extLst>
          </p:cNvPr>
          <p:cNvSpPr/>
          <p:nvPr userDrawn="1"/>
        </p:nvSpPr>
        <p:spPr>
          <a:xfrm>
            <a:off x="-29864" y="0"/>
            <a:ext cx="12227061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A3E60"/>
                </a:solidFill>
                <a:latin typeface="Roboto" panose="02000000000000000000"/>
              </a:rPr>
              <a:t>What are the best sources for building contact lists?</a:t>
            </a:r>
          </a:p>
          <a:p>
            <a:pPr algn="ctr"/>
            <a:endParaRPr lang="en-US" sz="2000" b="1">
              <a:solidFill>
                <a:srgbClr val="0A3E60"/>
              </a:solidFill>
              <a:latin typeface="Roboto" panose="02000000000000000000"/>
            </a:endParaRPr>
          </a:p>
          <a:p>
            <a:pPr algn="ctr"/>
            <a:r>
              <a:rPr lang="en-US" sz="2000" b="1">
                <a:solidFill>
                  <a:srgbClr val="0A3E60"/>
                </a:solidFill>
                <a:latin typeface="Roboto" panose="02000000000000000000"/>
              </a:rPr>
              <a:t>Are there any known triggers to assist in identifying best prospects?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C4F7CDB-742B-44EA-8731-3EDECE53BB2A}"/>
              </a:ext>
            </a:extLst>
          </p:cNvPr>
          <p:cNvSpPr/>
          <p:nvPr userDrawn="1"/>
        </p:nvSpPr>
        <p:spPr>
          <a:xfrm>
            <a:off x="394368" y="6400412"/>
            <a:ext cx="318703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marketlauncher.com</a:t>
            </a:r>
          </a:p>
        </p:txBody>
      </p:sp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1B4ABF97-C11A-4C71-92B1-E8B5F6C668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58"/>
          <a:stretch/>
        </p:blipFill>
        <p:spPr>
          <a:xfrm>
            <a:off x="307762" y="314028"/>
            <a:ext cx="729302" cy="60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681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e Sol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26FFFCE-7BDC-49FF-A591-4A4DC729F8B2}"/>
              </a:ext>
            </a:extLst>
          </p:cNvPr>
          <p:cNvSpPr/>
          <p:nvPr userDrawn="1"/>
        </p:nvSpPr>
        <p:spPr>
          <a:xfrm>
            <a:off x="-35061" y="0"/>
            <a:ext cx="12227061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701D1AF-C071-4E8A-997A-CEF5BDC925BB}"/>
              </a:ext>
            </a:extLst>
          </p:cNvPr>
          <p:cNvSpPr txBox="1">
            <a:spLocks/>
          </p:cNvSpPr>
          <p:nvPr userDrawn="1"/>
        </p:nvSpPr>
        <p:spPr>
          <a:xfrm>
            <a:off x="4369632" y="337889"/>
            <a:ext cx="3066729" cy="5790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ts val="4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kern="1200" spc="-80" baseline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pPr algn="ctr"/>
            <a:r>
              <a:rPr lang="en-US" sz="2700" b="1">
                <a:solidFill>
                  <a:schemeClr val="tx2"/>
                </a:solidFill>
                <a:latin typeface="Roboto slab" pitchFamily="2" charset="0"/>
                <a:ea typeface="Roboto slab" pitchFamily="2" charset="0"/>
              </a:rPr>
              <a:t>Process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2A0FC23-1268-43F9-B9F8-90EDB396C646}"/>
              </a:ext>
            </a:extLst>
          </p:cNvPr>
          <p:cNvCxnSpPr>
            <a:cxnSpLocks/>
          </p:cNvCxnSpPr>
          <p:nvPr userDrawn="1"/>
        </p:nvCxnSpPr>
        <p:spPr>
          <a:xfrm>
            <a:off x="3865861" y="1081068"/>
            <a:ext cx="4074273" cy="0"/>
          </a:xfrm>
          <a:prstGeom prst="line">
            <a:avLst/>
          </a:prstGeom>
          <a:ln w="19050">
            <a:solidFill>
              <a:srgbClr val="9ACB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F001849F-2B1E-4C80-B574-B568D0AFAE76}"/>
              </a:ext>
            </a:extLst>
          </p:cNvPr>
          <p:cNvSpPr/>
          <p:nvPr userDrawn="1"/>
        </p:nvSpPr>
        <p:spPr>
          <a:xfrm>
            <a:off x="6078470" y="1556293"/>
            <a:ext cx="507530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300" b="1" i="0" kern="1200">
                <a:solidFill>
                  <a:schemeClr val="tx2"/>
                </a:solidFill>
                <a:effectLst/>
                <a:latin typeface="Roboto "/>
                <a:ea typeface="+mn-ea"/>
                <a:cs typeface="+mn-cs"/>
              </a:rPr>
              <a:t>Prioritize Your Efforts for Greater Productivity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b="0" i="0" kern="1200">
              <a:solidFill>
                <a:schemeClr val="tx2"/>
              </a:solidFill>
              <a:effectLst/>
              <a:latin typeface="Roboto "/>
              <a:ea typeface="+mn-ea"/>
              <a:cs typeface="+mn-cs"/>
            </a:endParaRPr>
          </a:p>
          <a:p>
            <a:pPr marL="457200" lvl="1" indent="-285750">
              <a:buFont typeface="Arial" panose="020B0604020202020204" pitchFamily="34" charset="0"/>
              <a:buChar char="•"/>
            </a:pPr>
            <a:r>
              <a:rPr lang="en-US" sz="1300" b="0" i="0" kern="1200">
                <a:solidFill>
                  <a:schemeClr val="tx2"/>
                </a:solidFill>
                <a:effectLst/>
                <a:latin typeface="Roboto "/>
                <a:ea typeface="+mn-ea"/>
                <a:cs typeface="+mn-cs"/>
              </a:rPr>
              <a:t>Rank the leads already in your pipeline and prioritize the ones that are due to be re-engaged</a:t>
            </a:r>
          </a:p>
          <a:p>
            <a:pPr marL="457200" lvl="1" indent="-285750">
              <a:buFont typeface="Arial" panose="020B0604020202020204" pitchFamily="34" charset="0"/>
              <a:buChar char="•"/>
            </a:pPr>
            <a:endParaRPr lang="en-US" sz="1300" b="0" i="0" kern="1200">
              <a:solidFill>
                <a:schemeClr val="tx2"/>
              </a:solidFill>
              <a:effectLst/>
              <a:latin typeface="Roboto "/>
              <a:ea typeface="+mn-ea"/>
              <a:cs typeface="+mn-cs"/>
            </a:endParaRPr>
          </a:p>
          <a:p>
            <a:pPr marL="457200" lvl="1" indent="-285750">
              <a:buFont typeface="Arial" panose="020B0604020202020204" pitchFamily="34" charset="0"/>
              <a:buChar char="•"/>
            </a:pPr>
            <a:r>
              <a:rPr lang="en-US" sz="1300" b="0" i="0" kern="1200">
                <a:solidFill>
                  <a:schemeClr val="tx2"/>
                </a:solidFill>
                <a:effectLst/>
                <a:latin typeface="Roboto "/>
                <a:ea typeface="+mn-ea"/>
                <a:cs typeface="+mn-cs"/>
              </a:rPr>
              <a:t>Automate tasks in your CRM to keep you on track</a:t>
            </a:r>
          </a:p>
          <a:p>
            <a:pPr marL="914400" lvl="3" indent="-285750">
              <a:buFont typeface="Arial" panose="020B0604020202020204" pitchFamily="34" charset="0"/>
              <a:buChar char="•"/>
            </a:pPr>
            <a:r>
              <a:rPr lang="en-US" sz="1300" b="0" i="0" kern="1200">
                <a:solidFill>
                  <a:schemeClr val="tx2"/>
                </a:solidFill>
                <a:effectLst/>
                <a:latin typeface="Roboto "/>
                <a:ea typeface="+mn-ea"/>
                <a:cs typeface="+mn-cs"/>
              </a:rPr>
              <a:t>Email workflows</a:t>
            </a:r>
          </a:p>
          <a:p>
            <a:pPr marL="914400" lvl="3" indent="-285750">
              <a:buFont typeface="Arial" panose="020B0604020202020204" pitchFamily="34" charset="0"/>
              <a:buChar char="•"/>
            </a:pPr>
            <a:r>
              <a:rPr lang="en-US" sz="1300" b="0" i="0" kern="1200">
                <a:solidFill>
                  <a:schemeClr val="tx2"/>
                </a:solidFill>
                <a:effectLst/>
                <a:latin typeface="Roboto "/>
                <a:ea typeface="+mn-ea"/>
                <a:cs typeface="+mn-cs"/>
              </a:rPr>
              <a:t>Call back reminders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300" b="0" i="0" kern="1200">
                <a:solidFill>
                  <a:schemeClr val="tx2"/>
                </a:solidFill>
                <a:effectLst/>
                <a:latin typeface="Roboto "/>
                <a:ea typeface="+mn-ea"/>
                <a:cs typeface="+mn-cs"/>
              </a:rPr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300" b="1" i="0" kern="1200">
                <a:solidFill>
                  <a:schemeClr val="tx2"/>
                </a:solidFill>
                <a:effectLst/>
                <a:latin typeface="Roboto "/>
                <a:ea typeface="+mn-ea"/>
                <a:cs typeface="+mn-cs"/>
              </a:rPr>
              <a:t>Do the Math to Set the Right Goal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300" b="0" i="0" kern="1200">
              <a:solidFill>
                <a:schemeClr val="tx2"/>
              </a:solidFill>
              <a:effectLst/>
              <a:latin typeface="Roboto "/>
              <a:ea typeface="+mn-ea"/>
              <a:cs typeface="+mn-cs"/>
            </a:endParaRPr>
          </a:p>
          <a:p>
            <a:pPr marL="457200" lvl="1" indent="-285750">
              <a:buFont typeface="Arial" panose="020B0604020202020204" pitchFamily="34" charset="0"/>
              <a:buChar char="•"/>
            </a:pPr>
            <a:r>
              <a:rPr lang="en-US" sz="1300" b="0" i="0" kern="1200">
                <a:solidFill>
                  <a:schemeClr val="tx2"/>
                </a:solidFill>
                <a:effectLst/>
                <a:latin typeface="Roboto "/>
                <a:ea typeface="+mn-ea"/>
                <a:cs typeface="+mn-cs"/>
              </a:rPr>
              <a:t>Establish how many conversations you want to have over the next 30, 60 or 90 days; then work backwards from there to understand how many touches you will need to put out there each day to achieve that goal</a:t>
            </a:r>
          </a:p>
          <a:p>
            <a:pPr marL="457200" lvl="1" indent="-285750">
              <a:buFont typeface="Arial" panose="020B0604020202020204" pitchFamily="34" charset="0"/>
              <a:buChar char="•"/>
            </a:pPr>
            <a:endParaRPr lang="en-US" sz="1300" b="0" i="0" kern="1200">
              <a:solidFill>
                <a:schemeClr val="tx2"/>
              </a:solidFill>
              <a:effectLst/>
              <a:latin typeface="Roboto "/>
              <a:ea typeface="+mn-ea"/>
              <a:cs typeface="+mn-cs"/>
            </a:endParaRPr>
          </a:p>
          <a:p>
            <a:pPr marL="914400" lvl="3" indent="-285750">
              <a:buFont typeface="Arial" panose="020B0604020202020204" pitchFamily="34" charset="0"/>
              <a:buChar char="•"/>
            </a:pPr>
            <a:r>
              <a:rPr lang="en-US" sz="1300" b="0" i="0" kern="1200">
                <a:solidFill>
                  <a:schemeClr val="tx2"/>
                </a:solidFill>
                <a:effectLst/>
                <a:latin typeface="Roboto "/>
                <a:ea typeface="+mn-ea"/>
                <a:cs typeface="+mn-cs"/>
              </a:rPr>
              <a:t>Assume an average of 8 touches (combination of phone and email) for every contact you want to reach</a:t>
            </a:r>
          </a:p>
          <a:p>
            <a:pPr marL="914400" lvl="3" indent="-285750">
              <a:buFont typeface="Arial" panose="020B0604020202020204" pitchFamily="34" charset="0"/>
              <a:buChar char="•"/>
            </a:pPr>
            <a:endParaRPr lang="en-US" sz="1300" b="0" i="0" kern="1200">
              <a:solidFill>
                <a:schemeClr val="tx2"/>
              </a:solidFill>
              <a:effectLst/>
              <a:latin typeface="Roboto "/>
              <a:ea typeface="+mn-ea"/>
              <a:cs typeface="+mn-cs"/>
            </a:endParaRPr>
          </a:p>
          <a:p>
            <a:pPr marL="914400" lvl="3" indent="-285750">
              <a:buFont typeface="Arial" panose="020B0604020202020204" pitchFamily="34" charset="0"/>
              <a:buChar char="•"/>
            </a:pPr>
            <a:r>
              <a:rPr lang="en-US" sz="1300" b="0" i="0" kern="1200">
                <a:solidFill>
                  <a:schemeClr val="tx2"/>
                </a:solidFill>
                <a:effectLst/>
                <a:latin typeface="Roboto "/>
                <a:ea typeface="+mn-ea"/>
                <a:cs typeface="+mn-cs"/>
              </a:rPr>
              <a:t>Assume you will engage with 13% of the contacts, and will convert 7% to a discovery meeting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500" b="0" i="0" kern="1200">
              <a:solidFill>
                <a:schemeClr val="tx2"/>
              </a:solidFill>
              <a:effectLst/>
              <a:latin typeface="Roboto "/>
              <a:ea typeface="+mn-ea"/>
              <a:cs typeface="+mn-cs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FCF458C7-7E94-4CB5-A8DA-13AAFCF191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66" y="900035"/>
            <a:ext cx="5638876" cy="5638876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1F8B5E90-04E8-4A43-9D96-35D98150AF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58"/>
          <a:stretch/>
        </p:blipFill>
        <p:spPr>
          <a:xfrm>
            <a:off x="307762" y="314028"/>
            <a:ext cx="729302" cy="60292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E194D45-D106-4AFB-BAE2-E872EB77B265}"/>
              </a:ext>
            </a:extLst>
          </p:cNvPr>
          <p:cNvSpPr/>
          <p:nvPr userDrawn="1"/>
        </p:nvSpPr>
        <p:spPr>
          <a:xfrm>
            <a:off x="394368" y="6400412"/>
            <a:ext cx="318703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marketlauncher.com</a:t>
            </a:r>
          </a:p>
        </p:txBody>
      </p:sp>
    </p:spTree>
    <p:extLst>
      <p:ext uri="{BB962C8B-B14F-4D97-AF65-F5344CB8AC3E}">
        <p14:creationId xmlns:p14="http://schemas.microsoft.com/office/powerpoint/2010/main" val="2991466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he Sol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26FFFCE-7BDC-49FF-A591-4A4DC729F8B2}"/>
              </a:ext>
            </a:extLst>
          </p:cNvPr>
          <p:cNvSpPr/>
          <p:nvPr userDrawn="1"/>
        </p:nvSpPr>
        <p:spPr>
          <a:xfrm>
            <a:off x="-35061" y="0"/>
            <a:ext cx="12227061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1F8B5E90-04E8-4A43-9D96-35D98150AF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58"/>
          <a:stretch/>
        </p:blipFill>
        <p:spPr>
          <a:xfrm>
            <a:off x="307762" y="314028"/>
            <a:ext cx="729302" cy="60292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E194D45-D106-4AFB-BAE2-E872EB77B265}"/>
              </a:ext>
            </a:extLst>
          </p:cNvPr>
          <p:cNvSpPr/>
          <p:nvPr userDrawn="1"/>
        </p:nvSpPr>
        <p:spPr>
          <a:xfrm>
            <a:off x="394368" y="6400412"/>
            <a:ext cx="318703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marketlauncher.com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CF04971-E87D-4D16-B8DE-377FD424D7C0}"/>
              </a:ext>
            </a:extLst>
          </p:cNvPr>
          <p:cNvSpPr/>
          <p:nvPr userDrawn="1"/>
        </p:nvSpPr>
        <p:spPr>
          <a:xfrm>
            <a:off x="2379955" y="2413337"/>
            <a:ext cx="743208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kern="1200">
                <a:solidFill>
                  <a:srgbClr val="0A3E60"/>
                </a:solidFill>
                <a:effectLst/>
                <a:latin typeface="Roboto" panose="02000000000000000000"/>
                <a:ea typeface="+mn-ea"/>
                <a:cs typeface="+mn-cs"/>
              </a:rPr>
              <a:t>What do you do when you have sales meetings you’ve already invested a lot of time in getting set up and your company bans travel, or the companies you planned to visit are putting bans on receiving any outside visitors? </a:t>
            </a:r>
          </a:p>
          <a:p>
            <a:pPr algn="ctr"/>
            <a:endParaRPr lang="en-US" sz="1800" b="1" kern="1200">
              <a:solidFill>
                <a:srgbClr val="0A3E60"/>
              </a:solidFill>
              <a:effectLst/>
              <a:latin typeface="Roboto" panose="02000000000000000000"/>
              <a:ea typeface="+mn-ea"/>
              <a:cs typeface="+mn-cs"/>
            </a:endParaRPr>
          </a:p>
          <a:p>
            <a:pPr algn="ctr"/>
            <a:r>
              <a:rPr lang="en-US" sz="1800" b="1" kern="1200">
                <a:solidFill>
                  <a:srgbClr val="0A3E60"/>
                </a:solidFill>
                <a:effectLst/>
                <a:latin typeface="Roboto" panose="02000000000000000000"/>
                <a:ea typeface="+mn-ea"/>
                <a:cs typeface="+mn-cs"/>
              </a:rPr>
              <a:t>If you can’t meet in person, what do you do to keep those relationships moving forward and filling your sales pipeline?</a:t>
            </a:r>
            <a:endParaRPr lang="en-US" b="1">
              <a:solidFill>
                <a:srgbClr val="0A3E60"/>
              </a:solidFill>
              <a:latin typeface="Roboto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365026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he Sol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963CB0-F553-48F7-8CD6-1F023CA5533F}"/>
              </a:ext>
            </a:extLst>
          </p:cNvPr>
          <p:cNvSpPr/>
          <p:nvPr userDrawn="1"/>
        </p:nvSpPr>
        <p:spPr>
          <a:xfrm>
            <a:off x="-35061" y="0"/>
            <a:ext cx="12227061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F9AB9F09-EB5E-402F-84F7-9D7EC7C644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58"/>
          <a:stretch/>
        </p:blipFill>
        <p:spPr>
          <a:xfrm>
            <a:off x="307762" y="314028"/>
            <a:ext cx="729302" cy="60292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F316C29-6260-4292-B229-28813EB3B64F}"/>
              </a:ext>
            </a:extLst>
          </p:cNvPr>
          <p:cNvSpPr/>
          <p:nvPr userDrawn="1"/>
        </p:nvSpPr>
        <p:spPr>
          <a:xfrm>
            <a:off x="394368" y="6400412"/>
            <a:ext cx="318703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marketlauncher.com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8C7669-00CF-45E8-ACFA-1EBBE13E9942}"/>
              </a:ext>
            </a:extLst>
          </p:cNvPr>
          <p:cNvSpPr/>
          <p:nvPr userDrawn="1"/>
        </p:nvSpPr>
        <p:spPr>
          <a:xfrm>
            <a:off x="2379955" y="2413337"/>
            <a:ext cx="74320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kern="1200">
                <a:solidFill>
                  <a:srgbClr val="0A3E60"/>
                </a:solidFill>
                <a:effectLst/>
                <a:latin typeface="Roboto" panose="02000000000000000000"/>
                <a:ea typeface="+mn-ea"/>
                <a:cs typeface="+mn-cs"/>
              </a:rPr>
              <a:t>I know my prospects are overwhelmed by all of the recent events. How do I meet them where they are and address their challenges in a mindful way? </a:t>
            </a:r>
          </a:p>
          <a:p>
            <a:pPr algn="ctr"/>
            <a:endParaRPr lang="en-US" sz="1800" b="1" kern="1200">
              <a:solidFill>
                <a:srgbClr val="0A3E60"/>
              </a:solidFill>
              <a:effectLst/>
              <a:latin typeface="Roboto" panose="02000000000000000000"/>
              <a:ea typeface="+mn-ea"/>
              <a:cs typeface="+mn-cs"/>
            </a:endParaRPr>
          </a:p>
          <a:p>
            <a:pPr algn="ctr"/>
            <a:r>
              <a:rPr lang="en-US" b="1">
                <a:solidFill>
                  <a:srgbClr val="0A3E60"/>
                </a:solidFill>
                <a:latin typeface="Roboto" panose="02000000000000000000"/>
              </a:rPr>
              <a:t>How do I ensure my sales reps are aligned on the same message during their outreach? Can I make it easier for them? </a:t>
            </a:r>
          </a:p>
        </p:txBody>
      </p:sp>
    </p:spTree>
    <p:extLst>
      <p:ext uri="{BB962C8B-B14F-4D97-AF65-F5344CB8AC3E}">
        <p14:creationId xmlns:p14="http://schemas.microsoft.com/office/powerpoint/2010/main" val="3883387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5DC081-E526-4F1B-9848-F1623FFB4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3E6575-B09C-45BE-829E-F3B4FC444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1262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7BFA63-181D-4369-A03B-33C6A15AE8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4CE22-7213-42C0-A04B-EFBB653EE1D1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F65707-152C-48F1-976D-214C2D7086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02CF5E-CDD5-40A6-B17E-95C6BB400E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DF6D2-D48F-416F-97BC-DFEE801ED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788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9" r:id="rId2"/>
    <p:sldLayoutId id="2147483770" r:id="rId3"/>
    <p:sldLayoutId id="2147483763" r:id="rId4"/>
    <p:sldLayoutId id="2147483697" r:id="rId5"/>
    <p:sldLayoutId id="2147483771" r:id="rId6"/>
    <p:sldLayoutId id="2147483765" r:id="rId7"/>
    <p:sldLayoutId id="2147483772" r:id="rId8"/>
    <p:sldLayoutId id="2147483773" r:id="rId9"/>
    <p:sldLayoutId id="2147483766" r:id="rId10"/>
    <p:sldLayoutId id="2147483767" r:id="rId11"/>
    <p:sldLayoutId id="2147483774" r:id="rId12"/>
    <p:sldLayoutId id="2147483768" r:id="rId13"/>
    <p:sldLayoutId id="2147483769" r:id="rId14"/>
    <p:sldLayoutId id="214748368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3540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0243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5264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7713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3978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3810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3496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0253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207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9596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9932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8106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8942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074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L Colors">
      <a:dk1>
        <a:sysClr val="windowText" lastClr="000000"/>
      </a:dk1>
      <a:lt1>
        <a:sysClr val="window" lastClr="FFFFFF"/>
      </a:lt1>
      <a:dk2>
        <a:srgbClr val="083E60"/>
      </a:dk2>
      <a:lt2>
        <a:srgbClr val="E7E6E6"/>
      </a:lt2>
      <a:accent1>
        <a:srgbClr val="97C73F"/>
      </a:accent1>
      <a:accent2>
        <a:srgbClr val="F68626"/>
      </a:accent2>
      <a:accent3>
        <a:srgbClr val="6C2B58"/>
      </a:accent3>
      <a:accent4>
        <a:srgbClr val="585862"/>
      </a:accent4>
      <a:accent5>
        <a:srgbClr val="E9EAEA"/>
      </a:accent5>
      <a:accent6>
        <a:srgbClr val="70AD47"/>
      </a:accent6>
      <a:hlink>
        <a:srgbClr val="F68626"/>
      </a:hlink>
      <a:folHlink>
        <a:srgbClr val="083E6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se Study_Template" id="{173C8ED7-28A4-45B8-B098-207C4B14AA6A}" vid="{958AD15E-A3B2-40BA-B08D-51AFA73E38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BC97DD3D31324DA784E564D0CC7803" ma:contentTypeVersion="1687" ma:contentTypeDescription="Create a new document." ma:contentTypeScope="" ma:versionID="d0f6963eabcf4990a8f32e7ec4a935a9">
  <xsd:schema xmlns:xsd="http://www.w3.org/2001/XMLSchema" xmlns:xs="http://www.w3.org/2001/XMLSchema" xmlns:p="http://schemas.microsoft.com/office/2006/metadata/properties" xmlns:ns2="c90a0279-f4e4-48c8-a3fb-caec689b1384" xmlns:ns3="1e645369-0bfc-4c5e-b1f9-251a5677e9dc" xmlns:ns4="3a584fd9-c3e5-4f6d-b4d5-fadb1cde8c4e" targetNamespace="http://schemas.microsoft.com/office/2006/metadata/properties" ma:root="true" ma:fieldsID="b0b09e3e205c23910376c90f0574c311" ns2:_="" ns3:_="" ns4:_="">
    <xsd:import namespace="c90a0279-f4e4-48c8-a3fb-caec689b1384"/>
    <xsd:import namespace="1e645369-0bfc-4c5e-b1f9-251a5677e9dc"/>
    <xsd:import namespace="3a584fd9-c3e5-4f6d-b4d5-fadb1cde8c4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CATEGORY" minOccurs="0"/>
                <xsd:element ref="ns3:MediaServiceMetadata" minOccurs="0"/>
                <xsd:element ref="ns3:MediaServiceFastMetadata" minOccurs="0"/>
                <xsd:element ref="ns3:DOC_x0020_TYPE" minOccurs="0"/>
                <xsd:element ref="ns3:ITEM_x0020_TYPE" minOccurs="0"/>
                <xsd:element ref="ns3:ACCOUNT_x0020_NAME" minOccurs="0"/>
                <xsd:element ref="ns2:SharedWithUsers" minOccurs="0"/>
                <xsd:element ref="ns2:SharedWithDetails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0a0279-f4e4-48c8-a3fb-caec689b138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645369-0bfc-4c5e-b1f9-251a5677e9dc" elementFormDefault="qualified">
    <xsd:import namespace="http://schemas.microsoft.com/office/2006/documentManagement/types"/>
    <xsd:import namespace="http://schemas.microsoft.com/office/infopath/2007/PartnerControls"/>
    <xsd:element name="CATEGORY" ma:index="11" nillable="true" ma:displayName="CATEGORY" ma:format="Dropdown" ma:internalName="CATEGORY">
      <xsd:simpleType>
        <xsd:restriction base="dms:Choice">
          <xsd:enumeration value="Appointments"/>
          <xsd:enumeration value="Collateral"/>
          <xsd:enumeration value="Email"/>
          <xsd:enumeration value="Lists"/>
          <xsd:enumeration value="Program Guidelines"/>
          <xsd:enumeration value="Proposals"/>
          <xsd:enumeration value="Reports"/>
          <xsd:enumeration value="Set Up"/>
        </xsd:restriction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DOC_x0020_TYPE" ma:index="14" nillable="true" ma:displayName="DOC TYPE" ma:format="Dropdown" ma:indexed="true" ma:internalName="DOC_x0020_TYPE">
      <xsd:simpleType>
        <xsd:restriction base="dms:Choice">
          <xsd:enumeration value="Account"/>
          <xsd:enumeration value="Tracker"/>
        </xsd:restriction>
      </xsd:simpleType>
    </xsd:element>
    <xsd:element name="ITEM_x0020_TYPE" ma:index="15" nillable="true" ma:displayName="ITEM TYPE" ma:format="Dropdown" ma:internalName="ITEM_x0020_TYPE">
      <xsd:simpleType>
        <xsd:restriction base="dms:Choice">
          <xsd:enumeration value="Appointment Logistics"/>
          <xsd:enumeration value="External"/>
          <xsd:enumeration value="Internal"/>
          <xsd:enumeration value="Email-ACs"/>
          <xsd:enumeration value="Email-Drips"/>
          <xsd:enumeration value="Reports-Bi-Weekly"/>
          <xsd:enumeration value="Reports-Data Files"/>
          <xsd:enumeration value="Reports-Monthly"/>
          <xsd:enumeration value="Reports-Weekly"/>
          <xsd:enumeration value="Reports-Zoho"/>
          <xsd:enumeration value="Signed Contracts"/>
        </xsd:restriction>
      </xsd:simpleType>
    </xsd:element>
    <xsd:element name="ACCOUNT_x0020_NAME" ma:index="16" nillable="true" ma:displayName="ACCOUNT NAME" ma:format="Dropdown" ma:internalName="ACCOUNT_x0020_NAME">
      <xsd:simpleType>
        <xsd:restriction base="dms:Choice">
          <xsd:enumeration value="GWTT"/>
          <xsd:enumeration value="PERCH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584fd9-c3e5-4f6d-b4d5-fadb1cde8c4e" elementFormDefault="qualified">
    <xsd:import namespace="http://schemas.microsoft.com/office/2006/documentManagement/types"/>
    <xsd:import namespace="http://schemas.microsoft.com/office/infopath/2007/PartnerControls"/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COUNT_x0020_NAME xmlns="1e645369-0bfc-4c5e-b1f9-251a5677e9dc" xsi:nil="true"/>
    <ITEM_x0020_TYPE xmlns="1e645369-0bfc-4c5e-b1f9-251a5677e9dc" xsi:nil="true"/>
    <DOC_x0020_TYPE xmlns="1e645369-0bfc-4c5e-b1f9-251a5677e9dc" xsi:nil="true"/>
    <CATEGORY xmlns="1e645369-0bfc-4c5e-b1f9-251a5677e9dc" xsi:nil="true"/>
    <_dlc_DocId xmlns="c90a0279-f4e4-48c8-a3fb-caec689b1384">YXQQM2TRRUKD-1962346805-16473</_dlc_DocId>
    <_dlc_DocIdUrl xmlns="c90a0279-f4e4-48c8-a3fb-caec689b1384">
      <Url>https://marketlaunchercloud.sharepoint.com/_layouts/15/DocIdRedir.aspx?ID=YXQQM2TRRUKD-1962346805-16473</Url>
      <Description>YXQQM2TRRUKD-1962346805-16473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380F95AA-F97D-4252-8D23-A6E35DAB17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0a0279-f4e4-48c8-a3fb-caec689b1384"/>
    <ds:schemaRef ds:uri="1e645369-0bfc-4c5e-b1f9-251a5677e9dc"/>
    <ds:schemaRef ds:uri="3a584fd9-c3e5-4f6d-b4d5-fadb1cde8c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7D35DAF-0E75-4553-B883-F7DEFE3AF6C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663A0E5-6A76-4B1E-ABE4-BAAE64D5A82C}">
  <ds:schemaRefs>
    <ds:schemaRef ds:uri="http://schemas.microsoft.com/office/2006/metadata/properties"/>
    <ds:schemaRef ds:uri="http://schemas.microsoft.com/office/infopath/2007/PartnerControls"/>
    <ds:schemaRef ds:uri="1e645369-0bfc-4c5e-b1f9-251a5677e9dc"/>
    <ds:schemaRef ds:uri="c90a0279-f4e4-48c8-a3fb-caec689b1384"/>
  </ds:schemaRefs>
</ds:datastoreItem>
</file>

<file path=customXml/itemProps4.xml><?xml version="1.0" encoding="utf-8"?>
<ds:datastoreItem xmlns:ds="http://schemas.openxmlformats.org/officeDocument/2006/customXml" ds:itemID="{FEBCB909-F5D3-41CB-9205-72A290B436CF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MarketLauncher Client Story_Audience Development - SaaS - Finance Leaders</Template>
  <Application>Microsoft Office PowerPoint</Application>
  <PresentationFormat>Widescreen</PresentationFormat>
  <Slides>14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Ariel Rivera</dc:creator>
  <cp:revision>2</cp:revision>
  <dcterms:created xsi:type="dcterms:W3CDTF">2020-03-10T17:41:51Z</dcterms:created>
  <dcterms:modified xsi:type="dcterms:W3CDTF">2020-03-19T17:07:05Z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0x010100C7BC97DD3D31324DA784E564D0CC7803</vt:lpwstr>
  </property>
  <property fmtid="{D5CDD505-2E9C-101B-9397-08002B2CF9AE}" pid="3" name="_dlc_DocIdItemGuid">
    <vt:lpwstr>d8a11011-bd94-401e-9c50-c8e2fd22338a</vt:lpwstr>
  </property>
</Properties>
</file>